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8288000" cy="10287000"/>
  <p:notesSz cx="6858000" cy="9144000"/>
  <p:embeddedFontLst>
    <p:embeddedFont>
      <p:font typeface="Arabica" panose="020B0604020202020204" charset="0"/>
      <p:regular r:id="rId71"/>
    </p:embeddedFont>
    <p:embeddedFont>
      <p:font typeface="Athiti SemiBold" panose="00000700000000000000" pitchFamily="2" charset="-34"/>
      <p:regular r:id="rId72"/>
      <p:bold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Garuda Bold" panose="020B0604020202020204" charset="-34"/>
      <p:regular r:id="rId78"/>
    </p:embeddedFont>
    <p:embeddedFont>
      <p:font typeface="Glacial Indifference Bold" panose="020B0604020202020204" charset="0"/>
      <p:regular r:id="rId79"/>
    </p:embeddedFont>
    <p:embeddedFont>
      <p:font typeface="Maitree SemiBold" panose="020B0604020202020204" charset="-34"/>
      <p:regular r:id="rId80"/>
    </p:embeddedFont>
    <p:embeddedFont>
      <p:font typeface="Mitr Regular" panose="020B0604020202020204" charset="-34"/>
      <p:regular r:id="rId81"/>
    </p:embeddedFont>
    <p:embeddedFont>
      <p:font typeface="Pridi Regular" panose="020B0604020202020204" charset="-34"/>
      <p:regular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22" autoAdjust="0"/>
  </p:normalViewPr>
  <p:slideViewPr>
    <p:cSldViewPr>
      <p:cViewPr varScale="1">
        <p:scale>
          <a:sx n="58" d="100"/>
          <a:sy n="58" d="100"/>
        </p:scale>
        <p:origin x="65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0F648-628B-476F-B9CF-CD168B61391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80FE3-4CDE-4865-8C20-61212DA6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0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80FE3-4CDE-4865-8C20-61212DA64C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1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0.svg"/><Relationship Id="rId10" Type="http://schemas.openxmlformats.org/officeDocument/2006/relationships/image" Target="../media/image57.svg"/><Relationship Id="rId4" Type="http://schemas.openxmlformats.org/officeDocument/2006/relationships/image" Target="../media/image19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2.svg"/><Relationship Id="rId7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6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20.svg"/><Relationship Id="rId5" Type="http://schemas.openxmlformats.org/officeDocument/2006/relationships/image" Target="../media/image30.svg"/><Relationship Id="rId10" Type="http://schemas.openxmlformats.org/officeDocument/2006/relationships/image" Target="../media/image19.png"/><Relationship Id="rId4" Type="http://schemas.openxmlformats.org/officeDocument/2006/relationships/image" Target="../media/image29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64.svg"/><Relationship Id="rId7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78.sv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svg"/><Relationship Id="rId7" Type="http://schemas.openxmlformats.org/officeDocument/2006/relationships/image" Target="../media/image8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6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20.svg"/><Relationship Id="rId5" Type="http://schemas.openxmlformats.org/officeDocument/2006/relationships/image" Target="../media/image30.svg"/><Relationship Id="rId10" Type="http://schemas.openxmlformats.org/officeDocument/2006/relationships/image" Target="../media/image19.png"/><Relationship Id="rId4" Type="http://schemas.openxmlformats.org/officeDocument/2006/relationships/image" Target="../media/image29.png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20.sv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26.svg"/><Relationship Id="rId5" Type="http://schemas.openxmlformats.org/officeDocument/2006/relationships/image" Target="../media/image41.svg"/><Relationship Id="rId10" Type="http://schemas.openxmlformats.org/officeDocument/2006/relationships/image" Target="../media/image25.png"/><Relationship Id="rId4" Type="http://schemas.openxmlformats.org/officeDocument/2006/relationships/image" Target="../media/image40.png"/><Relationship Id="rId9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2.sv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12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90.png"/><Relationship Id="rId5" Type="http://schemas.openxmlformats.org/officeDocument/2006/relationships/image" Target="../media/image20.svg"/><Relationship Id="rId10" Type="http://schemas.openxmlformats.org/officeDocument/2006/relationships/image" Target="../media/image89.png"/><Relationship Id="rId4" Type="http://schemas.openxmlformats.org/officeDocument/2006/relationships/image" Target="../media/image19.png"/><Relationship Id="rId9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svg"/><Relationship Id="rId7" Type="http://schemas.openxmlformats.org/officeDocument/2006/relationships/image" Target="../media/image8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2.svg"/><Relationship Id="rId7" Type="http://schemas.openxmlformats.org/officeDocument/2006/relationships/image" Target="../media/image10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4.svg"/><Relationship Id="rId7" Type="http://schemas.openxmlformats.org/officeDocument/2006/relationships/image" Target="../media/image43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4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107.svg"/><Relationship Id="rId7" Type="http://schemas.openxmlformats.org/officeDocument/2006/relationships/image" Target="../media/image36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svg"/><Relationship Id="rId7" Type="http://schemas.openxmlformats.org/officeDocument/2006/relationships/image" Target="../media/image115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eg"/><Relationship Id="rId11" Type="http://schemas.openxmlformats.org/officeDocument/2006/relationships/image" Target="../media/image4.svg"/><Relationship Id="rId5" Type="http://schemas.openxmlformats.org/officeDocument/2006/relationships/image" Target="../media/image113.jpeg"/><Relationship Id="rId10" Type="http://schemas.openxmlformats.org/officeDocument/2006/relationships/image" Target="../media/image3.png"/><Relationship Id="rId4" Type="http://schemas.openxmlformats.org/officeDocument/2006/relationships/image" Target="../media/image112.jpeg"/><Relationship Id="rId9" Type="http://schemas.openxmlformats.org/officeDocument/2006/relationships/image" Target="../media/image11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jpeg"/><Relationship Id="rId4" Type="http://schemas.openxmlformats.org/officeDocument/2006/relationships/image" Target="../media/image12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.svg"/><Relationship Id="rId7" Type="http://schemas.openxmlformats.org/officeDocument/2006/relationships/image" Target="../media/image1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Relationship Id="rId9" Type="http://schemas.openxmlformats.org/officeDocument/2006/relationships/image" Target="../media/image14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.svg"/><Relationship Id="rId7" Type="http://schemas.openxmlformats.org/officeDocument/2006/relationships/image" Target="../media/image1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jpeg"/><Relationship Id="rId4" Type="http://schemas.openxmlformats.org/officeDocument/2006/relationships/image" Target="../media/image147.jpeg"/><Relationship Id="rId9" Type="http://schemas.openxmlformats.org/officeDocument/2006/relationships/image" Target="../media/image152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62.png"/><Relationship Id="rId3" Type="http://schemas.openxmlformats.org/officeDocument/2006/relationships/image" Target="../media/image64.svg"/><Relationship Id="rId7" Type="http://schemas.openxmlformats.org/officeDocument/2006/relationships/image" Target="../media/image156.png"/><Relationship Id="rId12" Type="http://schemas.openxmlformats.org/officeDocument/2006/relationships/image" Target="../media/image161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sv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svg"/><Relationship Id="rId4" Type="http://schemas.openxmlformats.org/officeDocument/2006/relationships/image" Target="../media/image153.jpeg"/><Relationship Id="rId9" Type="http://schemas.openxmlformats.org/officeDocument/2006/relationships/image" Target="../media/image158.png"/><Relationship Id="rId14" Type="http://schemas.openxmlformats.org/officeDocument/2006/relationships/image" Target="../media/image16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sv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sv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.svg"/><Relationship Id="rId7" Type="http://schemas.openxmlformats.org/officeDocument/2006/relationships/image" Target="../media/image18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svg"/><Relationship Id="rId13" Type="http://schemas.openxmlformats.org/officeDocument/2006/relationships/image" Target="../media/image194.png"/><Relationship Id="rId3" Type="http://schemas.openxmlformats.org/officeDocument/2006/relationships/image" Target="../media/image64.svg"/><Relationship Id="rId7" Type="http://schemas.openxmlformats.org/officeDocument/2006/relationships/image" Target="../media/image190.png"/><Relationship Id="rId12" Type="http://schemas.openxmlformats.org/officeDocument/2006/relationships/image" Target="../media/image159.svg"/><Relationship Id="rId2" Type="http://schemas.openxmlformats.org/officeDocument/2006/relationships/image" Target="../media/image63.png"/><Relationship Id="rId16" Type="http://schemas.openxmlformats.org/officeDocument/2006/relationships/image" Target="../media/image16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svg"/><Relationship Id="rId11" Type="http://schemas.openxmlformats.org/officeDocument/2006/relationships/image" Target="../media/image158.png"/><Relationship Id="rId5" Type="http://schemas.openxmlformats.org/officeDocument/2006/relationships/image" Target="../media/image188.png"/><Relationship Id="rId15" Type="http://schemas.openxmlformats.org/officeDocument/2006/relationships/image" Target="../media/image162.png"/><Relationship Id="rId10" Type="http://schemas.openxmlformats.org/officeDocument/2006/relationships/image" Target="../media/image193.svg"/><Relationship Id="rId4" Type="http://schemas.openxmlformats.org/officeDocument/2006/relationships/image" Target="../media/image187.jpeg"/><Relationship Id="rId9" Type="http://schemas.openxmlformats.org/officeDocument/2006/relationships/image" Target="../media/image192.png"/><Relationship Id="rId14" Type="http://schemas.openxmlformats.org/officeDocument/2006/relationships/image" Target="../media/image195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.svg"/><Relationship Id="rId7" Type="http://schemas.openxmlformats.org/officeDocument/2006/relationships/image" Target="../media/image20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Relationship Id="rId9" Type="http://schemas.openxmlformats.org/officeDocument/2006/relationships/image" Target="../media/image20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.svg"/><Relationship Id="rId7" Type="http://schemas.openxmlformats.org/officeDocument/2006/relationships/image" Target="../media/image2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9.jpeg"/><Relationship Id="rId4" Type="http://schemas.openxmlformats.org/officeDocument/2006/relationships/image" Target="../media/image208.jpeg"/><Relationship Id="rId9" Type="http://schemas.openxmlformats.org/officeDocument/2006/relationships/image" Target="../media/image14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svg"/><Relationship Id="rId13" Type="http://schemas.openxmlformats.org/officeDocument/2006/relationships/image" Target="../media/image160.png"/><Relationship Id="rId3" Type="http://schemas.openxmlformats.org/officeDocument/2006/relationships/image" Target="../media/image64.svg"/><Relationship Id="rId7" Type="http://schemas.openxmlformats.org/officeDocument/2006/relationships/image" Target="../media/image213.png"/><Relationship Id="rId12" Type="http://schemas.openxmlformats.org/officeDocument/2006/relationships/image" Target="../media/image159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svg"/><Relationship Id="rId11" Type="http://schemas.openxmlformats.org/officeDocument/2006/relationships/image" Target="../media/image158.png"/><Relationship Id="rId5" Type="http://schemas.openxmlformats.org/officeDocument/2006/relationships/image" Target="../media/image149.png"/><Relationship Id="rId10" Type="http://schemas.openxmlformats.org/officeDocument/2006/relationships/image" Target="../media/image193.svg"/><Relationship Id="rId4" Type="http://schemas.openxmlformats.org/officeDocument/2006/relationships/image" Target="../media/image212.jpeg"/><Relationship Id="rId9" Type="http://schemas.openxmlformats.org/officeDocument/2006/relationships/image" Target="../media/image192.png"/><Relationship Id="rId14" Type="http://schemas.openxmlformats.org/officeDocument/2006/relationships/image" Target="../media/image161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svg"/><Relationship Id="rId7" Type="http://schemas.openxmlformats.org/officeDocument/2006/relationships/image" Target="../media/image200.jpe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jpeg"/><Relationship Id="rId5" Type="http://schemas.openxmlformats.org/officeDocument/2006/relationships/image" Target="../media/image134.jpeg"/><Relationship Id="rId4" Type="http://schemas.openxmlformats.org/officeDocument/2006/relationships/image" Target="../media/image21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sv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jpeg"/><Relationship Id="rId4" Type="http://schemas.openxmlformats.org/officeDocument/2006/relationships/image" Target="../media/image21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69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161.svg"/><Relationship Id="rId3" Type="http://schemas.openxmlformats.org/officeDocument/2006/relationships/image" Target="../media/image2.svg"/><Relationship Id="rId7" Type="http://schemas.openxmlformats.org/officeDocument/2006/relationships/image" Target="../media/image222.svg"/><Relationship Id="rId12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159.svg"/><Relationship Id="rId5" Type="http://schemas.openxmlformats.org/officeDocument/2006/relationships/image" Target="../media/image4.svg"/><Relationship Id="rId15" Type="http://schemas.openxmlformats.org/officeDocument/2006/relationships/image" Target="../media/image163.svg"/><Relationship Id="rId10" Type="http://schemas.openxmlformats.org/officeDocument/2006/relationships/image" Target="../media/image158.png"/><Relationship Id="rId4" Type="http://schemas.openxmlformats.org/officeDocument/2006/relationships/image" Target="../media/image3.png"/><Relationship Id="rId9" Type="http://schemas.openxmlformats.org/officeDocument/2006/relationships/image" Target="../media/image224.svg"/><Relationship Id="rId14" Type="http://schemas.openxmlformats.org/officeDocument/2006/relationships/image" Target="../media/image16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6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20.svg"/><Relationship Id="rId5" Type="http://schemas.openxmlformats.org/officeDocument/2006/relationships/image" Target="../media/image30.svg"/><Relationship Id="rId10" Type="http://schemas.openxmlformats.org/officeDocument/2006/relationships/image" Target="../media/image19.png"/><Relationship Id="rId4" Type="http://schemas.openxmlformats.org/officeDocument/2006/relationships/image" Target="../media/image29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1691" y="1107860"/>
            <a:ext cx="15120507" cy="83575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96324">
            <a:off x="65150" y="8103473"/>
            <a:ext cx="3886930" cy="13003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58723" y="6362700"/>
            <a:ext cx="3130302" cy="29595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316855">
            <a:off x="14090388" y="1686262"/>
            <a:ext cx="3201028" cy="10185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446659" y="7220300"/>
            <a:ext cx="2812641" cy="27001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75377" y="4267872"/>
            <a:ext cx="11947587" cy="390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37"/>
              </a:lnSpc>
            </a:pPr>
            <a:r>
              <a:rPr lang="en-US" sz="7312" dirty="0" err="1">
                <a:solidFill>
                  <a:schemeClr val="accent1">
                    <a:lumMod val="75000"/>
                  </a:schemeClr>
                </a:solidFill>
                <a:cs typeface="Arabica"/>
              </a:rPr>
              <a:t>การวิเคราะห์กลุ่มลูกค้า</a:t>
            </a:r>
            <a:r>
              <a:rPr lang="en-US" sz="7312" dirty="0">
                <a:solidFill>
                  <a:schemeClr val="accent1">
                    <a:lumMod val="75000"/>
                  </a:schemeClr>
                </a:solidFill>
                <a:cs typeface="Arabica"/>
              </a:rPr>
              <a:t> </a:t>
            </a:r>
          </a:p>
          <a:p>
            <a:pPr algn="ctr">
              <a:lnSpc>
                <a:spcPts val="10237"/>
              </a:lnSpc>
            </a:pPr>
            <a:r>
              <a:rPr lang="en-US" sz="7312" dirty="0">
                <a:solidFill>
                  <a:schemeClr val="accent1">
                    <a:lumMod val="75000"/>
                  </a:schemeClr>
                </a:solidFill>
                <a:latin typeface="Arabica"/>
              </a:rPr>
              <a:t>(Customer Personality Analysis)</a:t>
            </a:r>
          </a:p>
          <a:p>
            <a:pPr algn="ctr">
              <a:lnSpc>
                <a:spcPts val="9981"/>
              </a:lnSpc>
            </a:pPr>
            <a:endParaRPr lang="en-US" sz="7312" dirty="0">
              <a:solidFill>
                <a:srgbClr val="000000"/>
              </a:solidFill>
              <a:latin typeface="Arabic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79715" y="1687808"/>
            <a:ext cx="3704458" cy="212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739"/>
              </a:lnSpc>
            </a:pPr>
            <a:r>
              <a:rPr lang="en-US" sz="12670" dirty="0">
                <a:solidFill>
                  <a:schemeClr val="accent1">
                    <a:lumMod val="75000"/>
                  </a:schemeClr>
                </a:solidFill>
                <a:latin typeface="Arabica"/>
              </a:rPr>
              <a:t>CS345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927668" y="-6825163"/>
            <a:ext cx="19872358" cy="108033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80400" y="476970"/>
            <a:ext cx="2483089" cy="28392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974658" y="1028700"/>
            <a:ext cx="2698191" cy="25510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28700" y="4204148"/>
            <a:ext cx="10442767" cy="771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28700" y="4975596"/>
            <a:ext cx="14645800" cy="37908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12933" y="1019175"/>
            <a:ext cx="13662133" cy="2026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5400" dirty="0">
                <a:solidFill>
                  <a:srgbClr val="FFFFFF"/>
                </a:solidFill>
                <a:latin typeface="Pridi Regular" panose="020B0604020202020204" charset="-34"/>
                <a:cs typeface="Pridi Regular" panose="020B0604020202020204" charset="-34"/>
              </a:rPr>
              <a:t>4. </a:t>
            </a:r>
            <a:r>
              <a:rPr lang="en-US" sz="5400" dirty="0" err="1">
                <a:solidFill>
                  <a:srgbClr val="FFFFFF"/>
                </a:solidFill>
                <a:latin typeface="Pridi Regular" panose="020B0604020202020204" charset="-34"/>
                <a:cs typeface="Pridi Regular" panose="020B0604020202020204" charset="-34"/>
              </a:rPr>
              <a:t>ทำการอ่านไฟล์และสร้างตัวแปร</a:t>
            </a:r>
            <a:r>
              <a:rPr lang="en-US" sz="5400" dirty="0">
                <a:solidFill>
                  <a:srgbClr val="FFFFFF"/>
                </a:solidFill>
                <a:latin typeface="Pridi Regular" panose="020B0604020202020204" charset="-34"/>
                <a:cs typeface="Pridi Regular" panose="020B0604020202020204" charset="-34"/>
              </a:rPr>
              <a:t> customer </a:t>
            </a:r>
          </a:p>
          <a:p>
            <a:pPr algn="ctr">
              <a:lnSpc>
                <a:spcPts val="7920"/>
              </a:lnSpc>
            </a:pPr>
            <a:r>
              <a:rPr lang="en-US" sz="5400" dirty="0" err="1">
                <a:solidFill>
                  <a:srgbClr val="FFFFFF"/>
                </a:solidFill>
                <a:latin typeface="Pridi Regular" panose="020B0604020202020204" charset="-34"/>
                <a:cs typeface="Pridi Regular" panose="020B0604020202020204" charset="-34"/>
              </a:rPr>
              <a:t>เพื่อใช้สำหรับทำขั้นตอนถัดไป</a:t>
            </a:r>
            <a:endParaRPr lang="en-US" sz="5400" dirty="0">
              <a:solidFill>
                <a:srgbClr val="FFFFFF"/>
              </a:solidFill>
              <a:latin typeface="Pridi Regular" panose="020B0604020202020204" charset="-34"/>
              <a:cs typeface="Pridi Regular" panose="020B060402020202020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3186" y="1007823"/>
            <a:ext cx="16787985" cy="92791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8922" y="194461"/>
            <a:ext cx="2241959" cy="21522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552848">
            <a:off x="15279377" y="851455"/>
            <a:ext cx="2634635" cy="83829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57593" y="1651990"/>
            <a:ext cx="10978414" cy="2041223"/>
            <a:chOff x="0" y="0"/>
            <a:chExt cx="26963398" cy="50133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63399" cy="5013322"/>
            </a:xfrm>
            <a:custGeom>
              <a:avLst/>
              <a:gdLst/>
              <a:ahLst/>
              <a:cxnLst/>
              <a:rect l="l" t="t" r="r" b="b"/>
              <a:pathLst>
                <a:path w="26963399" h="5013322">
                  <a:moveTo>
                    <a:pt x="26257278" y="2541961"/>
                  </a:moveTo>
                  <a:lnTo>
                    <a:pt x="26257278" y="0"/>
                  </a:lnTo>
                  <a:lnTo>
                    <a:pt x="0" y="0"/>
                  </a:lnTo>
                  <a:lnTo>
                    <a:pt x="0" y="5013322"/>
                  </a:lnTo>
                  <a:lnTo>
                    <a:pt x="26257278" y="5013322"/>
                  </a:lnTo>
                  <a:lnTo>
                    <a:pt x="26257278" y="3118482"/>
                  </a:lnTo>
                  <a:lnTo>
                    <a:pt x="26963399" y="2827652"/>
                  </a:lnTo>
                  <a:lnTo>
                    <a:pt x="26257278" y="2541961"/>
                  </a:lnTo>
                  <a:close/>
                </a:path>
              </a:pathLst>
            </a:custGeom>
            <a:solidFill>
              <a:srgbClr val="FFE57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654793" y="1971602"/>
            <a:ext cx="10978414" cy="2041223"/>
            <a:chOff x="0" y="0"/>
            <a:chExt cx="26963398" cy="50133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963399" cy="5013322"/>
            </a:xfrm>
            <a:custGeom>
              <a:avLst/>
              <a:gdLst/>
              <a:ahLst/>
              <a:cxnLst/>
              <a:rect l="l" t="t" r="r" b="b"/>
              <a:pathLst>
                <a:path w="26963399" h="5013322">
                  <a:moveTo>
                    <a:pt x="26257278" y="2541961"/>
                  </a:moveTo>
                  <a:lnTo>
                    <a:pt x="26257278" y="0"/>
                  </a:lnTo>
                  <a:lnTo>
                    <a:pt x="0" y="0"/>
                  </a:lnTo>
                  <a:lnTo>
                    <a:pt x="0" y="5013322"/>
                  </a:lnTo>
                  <a:lnTo>
                    <a:pt x="26257278" y="5013322"/>
                  </a:lnTo>
                  <a:lnTo>
                    <a:pt x="26257278" y="3118482"/>
                  </a:lnTo>
                  <a:lnTo>
                    <a:pt x="26963399" y="2827652"/>
                  </a:lnTo>
                  <a:lnTo>
                    <a:pt x="26257278" y="2541961"/>
                  </a:lnTo>
                  <a:close/>
                </a:path>
              </a:pathLst>
            </a:custGeom>
            <a:solidFill>
              <a:srgbClr val="FFA8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470692" y="5143500"/>
            <a:ext cx="12465314" cy="2418392"/>
            <a:chOff x="0" y="0"/>
            <a:chExt cx="4209245" cy="8166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09245" cy="816635"/>
            </a:xfrm>
            <a:custGeom>
              <a:avLst/>
              <a:gdLst/>
              <a:ahLst/>
              <a:cxnLst/>
              <a:rect l="l" t="t" r="r" b="b"/>
              <a:pathLst>
                <a:path w="4209245" h="816635">
                  <a:moveTo>
                    <a:pt x="4084785" y="816634"/>
                  </a:moveTo>
                  <a:lnTo>
                    <a:pt x="124460" y="816634"/>
                  </a:lnTo>
                  <a:cubicBezTo>
                    <a:pt x="55880" y="816634"/>
                    <a:pt x="0" y="760754"/>
                    <a:pt x="0" y="6921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84785" y="0"/>
                  </a:lnTo>
                  <a:cubicBezTo>
                    <a:pt x="4153365" y="0"/>
                    <a:pt x="4209245" y="55880"/>
                    <a:pt x="4209245" y="124460"/>
                  </a:cubicBezTo>
                  <a:lnTo>
                    <a:pt x="4209245" y="692175"/>
                  </a:lnTo>
                  <a:cubicBezTo>
                    <a:pt x="4209245" y="760755"/>
                    <a:pt x="4153365" y="816635"/>
                    <a:pt x="4084785" y="816635"/>
                  </a:cubicBezTo>
                  <a:close/>
                </a:path>
              </a:pathLst>
            </a:custGeom>
            <a:solidFill>
              <a:srgbClr val="FFA800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757313" y="5371311"/>
            <a:ext cx="11892072" cy="196276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957593" y="2346742"/>
            <a:ext cx="9727284" cy="140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5.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ทำการ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print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ค่า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shape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ของข้อมูลออกมา</a:t>
            </a:r>
            <a:endParaRPr lang="en-US" sz="4000" dirty="0">
              <a:solidFill>
                <a:srgbClr val="000000"/>
              </a:solidFill>
              <a:latin typeface="Pridi Regular" panose="020B0604020202020204" charset="-34"/>
              <a:cs typeface="Pridi Regular" panose="020B0604020202020204" charset="-34"/>
            </a:endParaRPr>
          </a:p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เพื่อดูว่ามี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กี่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ข้อมูล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และ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feature 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852537" y="6749212"/>
            <a:ext cx="2166939" cy="2509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A5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781" y="692819"/>
            <a:ext cx="16104439" cy="89013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85573" y="3600450"/>
            <a:ext cx="13167485" cy="4830170"/>
            <a:chOff x="0" y="0"/>
            <a:chExt cx="4576944" cy="1678940"/>
          </a:xfrm>
        </p:grpSpPr>
        <p:sp>
          <p:nvSpPr>
            <p:cNvPr id="4" name="Freeform 4"/>
            <p:cNvSpPr/>
            <p:nvPr/>
          </p:nvSpPr>
          <p:spPr>
            <a:xfrm>
              <a:off x="92710" y="106680"/>
              <a:ext cx="4472804" cy="1559560"/>
            </a:xfrm>
            <a:custGeom>
              <a:avLst/>
              <a:gdLst/>
              <a:ahLst/>
              <a:cxnLst/>
              <a:rect l="l" t="t" r="r" b="b"/>
              <a:pathLst>
                <a:path w="4472804" h="1559560">
                  <a:moveTo>
                    <a:pt x="4446134" y="1370330"/>
                  </a:moveTo>
                  <a:cubicBezTo>
                    <a:pt x="4446134" y="1457960"/>
                    <a:pt x="4369934" y="1529080"/>
                    <a:pt x="4288654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22635" y="1559560"/>
                  </a:cubicBezTo>
                  <a:lnTo>
                    <a:pt x="4326754" y="1559560"/>
                  </a:lnTo>
                  <a:cubicBezTo>
                    <a:pt x="4406764" y="1559560"/>
                    <a:pt x="4472804" y="1493520"/>
                    <a:pt x="4472804" y="1413510"/>
                  </a:cubicBezTo>
                  <a:lnTo>
                    <a:pt x="4472804" y="95250"/>
                  </a:lnTo>
                  <a:cubicBezTo>
                    <a:pt x="4472804" y="58420"/>
                    <a:pt x="4458834" y="25400"/>
                    <a:pt x="4437244" y="0"/>
                  </a:cubicBezTo>
                  <a:cubicBezTo>
                    <a:pt x="4443594" y="16510"/>
                    <a:pt x="4446134" y="34290"/>
                    <a:pt x="4446134" y="52070"/>
                  </a:cubicBezTo>
                  <a:lnTo>
                    <a:pt x="4446134" y="1370330"/>
                  </a:lnTo>
                  <a:lnTo>
                    <a:pt x="4446134" y="1370330"/>
                  </a:lnTo>
                  <a:close/>
                </a:path>
              </a:pathLst>
            </a:custGeom>
            <a:solidFill>
              <a:srgbClr val="326DB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4512174" cy="1610360"/>
            </a:xfrm>
            <a:custGeom>
              <a:avLst/>
              <a:gdLst/>
              <a:ahLst/>
              <a:cxnLst/>
              <a:rect l="l" t="t" r="r" b="b"/>
              <a:pathLst>
                <a:path w="4512174" h="1610360">
                  <a:moveTo>
                    <a:pt x="146050" y="1610360"/>
                  </a:moveTo>
                  <a:lnTo>
                    <a:pt x="4366124" y="1610360"/>
                  </a:lnTo>
                  <a:cubicBezTo>
                    <a:pt x="4446134" y="1610360"/>
                    <a:pt x="4512174" y="1544320"/>
                    <a:pt x="4512174" y="1464310"/>
                  </a:cubicBezTo>
                  <a:lnTo>
                    <a:pt x="4512174" y="146050"/>
                  </a:lnTo>
                  <a:cubicBezTo>
                    <a:pt x="4512174" y="66040"/>
                    <a:pt x="4446134" y="0"/>
                    <a:pt x="436612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A9D9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576944" cy="1678940"/>
            </a:xfrm>
            <a:custGeom>
              <a:avLst/>
              <a:gdLst/>
              <a:ahLst/>
              <a:cxnLst/>
              <a:rect l="l" t="t" r="r" b="b"/>
              <a:pathLst>
                <a:path w="4576944" h="1678940">
                  <a:moveTo>
                    <a:pt x="4513444" y="74930"/>
                  </a:moveTo>
                  <a:cubicBezTo>
                    <a:pt x="4485504" y="30480"/>
                    <a:pt x="4435974" y="0"/>
                    <a:pt x="437882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219501" y="1678940"/>
                  </a:cubicBezTo>
                  <a:lnTo>
                    <a:pt x="4418194" y="1678940"/>
                  </a:lnTo>
                  <a:cubicBezTo>
                    <a:pt x="4505824" y="1678940"/>
                    <a:pt x="4576944" y="1607820"/>
                    <a:pt x="4576944" y="1520190"/>
                  </a:cubicBezTo>
                  <a:lnTo>
                    <a:pt x="4576944" y="201930"/>
                  </a:lnTo>
                  <a:cubicBezTo>
                    <a:pt x="4576944" y="149860"/>
                    <a:pt x="4551544" y="104140"/>
                    <a:pt x="4513444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8824" y="12700"/>
                  </a:lnTo>
                  <a:cubicBezTo>
                    <a:pt x="4458834" y="12700"/>
                    <a:pt x="4524874" y="78740"/>
                    <a:pt x="4524874" y="158750"/>
                  </a:cubicBezTo>
                  <a:lnTo>
                    <a:pt x="4524874" y="1477010"/>
                  </a:lnTo>
                  <a:cubicBezTo>
                    <a:pt x="4524874" y="1557020"/>
                    <a:pt x="4458834" y="1623060"/>
                    <a:pt x="4378824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4565514" y="1520190"/>
                  </a:moveTo>
                  <a:cubicBezTo>
                    <a:pt x="4565514" y="1600200"/>
                    <a:pt x="4498204" y="1666240"/>
                    <a:pt x="4418194" y="1666240"/>
                  </a:cubicBezTo>
                  <a:lnTo>
                    <a:pt x="219501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4380094" y="1635760"/>
                  </a:lnTo>
                  <a:cubicBezTo>
                    <a:pt x="4467724" y="1635760"/>
                    <a:pt x="4538844" y="1564640"/>
                    <a:pt x="4538844" y="1477010"/>
                  </a:cubicBezTo>
                  <a:lnTo>
                    <a:pt x="4538844" y="158750"/>
                  </a:lnTo>
                  <a:cubicBezTo>
                    <a:pt x="4538844" y="140970"/>
                    <a:pt x="4535034" y="123190"/>
                    <a:pt x="4529954" y="106680"/>
                  </a:cubicBezTo>
                  <a:cubicBezTo>
                    <a:pt x="4551544" y="132080"/>
                    <a:pt x="4565514" y="165100"/>
                    <a:pt x="4565514" y="201930"/>
                  </a:cubicBezTo>
                  <a:lnTo>
                    <a:pt x="4565514" y="1520190"/>
                  </a:lnTo>
                  <a:cubicBezTo>
                    <a:pt x="4565514" y="1520190"/>
                    <a:pt x="4565514" y="1520190"/>
                    <a:pt x="4565514" y="152019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43903" y="1871399"/>
            <a:ext cx="2674653" cy="256766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736615">
            <a:off x="60282" y="7885557"/>
            <a:ext cx="3258528" cy="109012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40719" y="4071332"/>
            <a:ext cx="12057192" cy="3888405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494941" y="195164"/>
            <a:ext cx="12785601" cy="2377235"/>
            <a:chOff x="0" y="0"/>
            <a:chExt cx="26963398" cy="50133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963399" cy="5013322"/>
            </a:xfrm>
            <a:custGeom>
              <a:avLst/>
              <a:gdLst/>
              <a:ahLst/>
              <a:cxnLst/>
              <a:rect l="l" t="t" r="r" b="b"/>
              <a:pathLst>
                <a:path w="26963399" h="5013322">
                  <a:moveTo>
                    <a:pt x="26257278" y="2541961"/>
                  </a:moveTo>
                  <a:lnTo>
                    <a:pt x="26257278" y="0"/>
                  </a:lnTo>
                  <a:lnTo>
                    <a:pt x="0" y="0"/>
                  </a:lnTo>
                  <a:lnTo>
                    <a:pt x="0" y="5013322"/>
                  </a:lnTo>
                  <a:lnTo>
                    <a:pt x="26257278" y="5013322"/>
                  </a:lnTo>
                  <a:lnTo>
                    <a:pt x="26257278" y="3118482"/>
                  </a:lnTo>
                  <a:lnTo>
                    <a:pt x="26963399" y="2827652"/>
                  </a:lnTo>
                  <a:lnTo>
                    <a:pt x="26257278" y="2541961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91781" y="531176"/>
            <a:ext cx="12785601" cy="2041223"/>
            <a:chOff x="0" y="0"/>
            <a:chExt cx="31401919" cy="50133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401919" cy="5013322"/>
            </a:xfrm>
            <a:custGeom>
              <a:avLst/>
              <a:gdLst/>
              <a:ahLst/>
              <a:cxnLst/>
              <a:rect l="l" t="t" r="r" b="b"/>
              <a:pathLst>
                <a:path w="31401919" h="5013322">
                  <a:moveTo>
                    <a:pt x="30695798" y="2541961"/>
                  </a:moveTo>
                  <a:lnTo>
                    <a:pt x="30695798" y="0"/>
                  </a:lnTo>
                  <a:lnTo>
                    <a:pt x="0" y="0"/>
                  </a:lnTo>
                  <a:lnTo>
                    <a:pt x="0" y="5013322"/>
                  </a:lnTo>
                  <a:lnTo>
                    <a:pt x="30695798" y="5013322"/>
                  </a:lnTo>
                  <a:lnTo>
                    <a:pt x="30695798" y="3118482"/>
                  </a:lnTo>
                  <a:lnTo>
                    <a:pt x="31401919" y="2827652"/>
                  </a:lnTo>
                  <a:lnTo>
                    <a:pt x="30695798" y="2541961"/>
                  </a:lnTo>
                  <a:close/>
                </a:path>
              </a:pathLst>
            </a:custGeom>
            <a:solidFill>
              <a:srgbClr val="73C8B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738459" y="850787"/>
            <a:ext cx="1149224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6. print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ค่า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columns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ของ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customer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ออกมาดู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โดยใช้ฟังก์ชัน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.columns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เพื่อดู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feature </a:t>
            </a:r>
            <a:r>
              <a:rPr lang="en-US" sz="4000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ของ</a:t>
            </a:r>
            <a:r>
              <a:rPr lang="en-US" sz="4000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customer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143500"/>
            <a:ext cx="3849027" cy="44011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62544" y="466853"/>
            <a:ext cx="10612068" cy="96087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r="17018"/>
          <a:stretch>
            <a:fillRect/>
          </a:stretch>
        </p:blipFill>
        <p:spPr>
          <a:xfrm>
            <a:off x="8909168" y="1240348"/>
            <a:ext cx="6670442" cy="83043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737372">
            <a:off x="15199309" y="521420"/>
            <a:ext cx="3032652" cy="101456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 rot="10421682">
            <a:off x="-828793" y="-3730736"/>
            <a:ext cx="8962814" cy="8962814"/>
            <a:chOff x="0" y="0"/>
            <a:chExt cx="14400530" cy="14400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A9D9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76903" y="741146"/>
            <a:ext cx="6771898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7"/>
              </a:lnSpc>
            </a:pPr>
            <a:r>
              <a:rPr lang="en-US" sz="44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7.  </a:t>
            </a:r>
            <a:r>
              <a:rPr lang="en-US" sz="44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ใช้ฟังก์ชัน</a:t>
            </a:r>
            <a:r>
              <a:rPr lang="en-US" sz="44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.info() </a:t>
            </a:r>
            <a:r>
              <a:rPr lang="en-US" sz="44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เพื่อดูข้อมูล</a:t>
            </a:r>
            <a:r>
              <a:rPr lang="en-US" sz="44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information </a:t>
            </a:r>
            <a:r>
              <a:rPr lang="en-US" sz="44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ภาพรวม</a:t>
            </a:r>
            <a:r>
              <a:rPr lang="en-US" sz="44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44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ของ</a:t>
            </a:r>
            <a:r>
              <a:rPr lang="en-US" sz="44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customer</a:t>
            </a:r>
          </a:p>
          <a:p>
            <a:pPr>
              <a:lnSpc>
                <a:spcPts val="6847"/>
              </a:lnSpc>
            </a:pPr>
            <a:endParaRPr lang="en-US" sz="6225" dirty="0">
              <a:solidFill>
                <a:srgbClr val="004AAD"/>
              </a:solidFill>
              <a:latin typeface="Arab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2633" y="1130720"/>
            <a:ext cx="14762735" cy="80255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54914" y="3030875"/>
            <a:ext cx="9978172" cy="421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40"/>
              </a:lnSpc>
            </a:pPr>
            <a:r>
              <a:rPr lang="en-US" sz="14400">
                <a:solidFill>
                  <a:srgbClr val="FFA800"/>
                </a:solidFill>
                <a:latin typeface="Arabica"/>
              </a:rPr>
              <a:t>Data Preparation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322698">
            <a:off x="13773244" y="7559003"/>
            <a:ext cx="3766556" cy="12189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341118"/>
            <a:ext cx="3641361" cy="26946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421714">
            <a:off x="1290136" y="6873252"/>
            <a:ext cx="3126214" cy="193256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24574" y="1130720"/>
            <a:ext cx="2434726" cy="233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1313483" y="-4703267"/>
            <a:ext cx="19872358" cy="108033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63089" y="1028700"/>
            <a:ext cx="2944778" cy="27841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5937" y="1657369"/>
            <a:ext cx="1916421" cy="215548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62733" y="2009993"/>
            <a:ext cx="10857607" cy="220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4400">
                <a:solidFill>
                  <a:srgbClr val="004AAD"/>
                </a:solidFill>
                <a:latin typeface="Arabica"/>
              </a:rPr>
              <a:t>Data Cleansing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37483" y="383994"/>
            <a:ext cx="10512966" cy="9519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76511" y="1330999"/>
            <a:ext cx="4675075" cy="79273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8657893">
            <a:off x="6943573" y="488910"/>
            <a:ext cx="3032652" cy="101456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058249" y="849934"/>
            <a:ext cx="6555940" cy="65559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C32C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183964" y="5988501"/>
            <a:ext cx="3406041" cy="32697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6933194">
            <a:off x="8176041" y="7082373"/>
            <a:ext cx="567716" cy="262389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44339" y="2921276"/>
            <a:ext cx="6424362" cy="26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7"/>
              </a:lnSpc>
            </a:pPr>
            <a:r>
              <a:rPr lang="en-US" sz="5400" dirty="0" err="1">
                <a:solidFill>
                  <a:srgbClr val="F5FFFA"/>
                </a:solidFill>
                <a:latin typeface="Pridi Regular" panose="020B0604020202020204" charset="-34"/>
                <a:cs typeface="Pridi Regular" panose="020B0604020202020204" charset="-34"/>
              </a:rPr>
              <a:t>ทำการหาค่า</a:t>
            </a:r>
            <a:r>
              <a:rPr lang="en-US" sz="5400" dirty="0">
                <a:solidFill>
                  <a:srgbClr val="F5FFFA"/>
                </a:solidFill>
                <a:latin typeface="Pridi Regular" panose="020B0604020202020204" charset="-34"/>
                <a:cs typeface="Pridi Regular" panose="020B0604020202020204" charset="-34"/>
              </a:rPr>
              <a:t> Missing value </a:t>
            </a:r>
            <a:r>
              <a:rPr lang="en-US" sz="5400" dirty="0" err="1">
                <a:solidFill>
                  <a:srgbClr val="F5FFFA"/>
                </a:solidFill>
                <a:latin typeface="Pridi Regular" panose="020B0604020202020204" charset="-34"/>
                <a:cs typeface="Pridi Regular" panose="020B0604020202020204" charset="-34"/>
              </a:rPr>
              <a:t>ของ</a:t>
            </a:r>
            <a:r>
              <a:rPr lang="en-US" sz="5400" dirty="0">
                <a:solidFill>
                  <a:srgbClr val="F5FFFA"/>
                </a:solidFill>
                <a:latin typeface="Pridi Regular" panose="020B0604020202020204" charset="-34"/>
                <a:cs typeface="Pridi Regular" panose="020B0604020202020204" charset="-34"/>
              </a:rPr>
              <a:t> dataset customer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7230" y="717252"/>
            <a:ext cx="16104439" cy="89013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87235">
            <a:off x="13936018" y="1306228"/>
            <a:ext cx="3674331" cy="10822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6795837"/>
            <a:ext cx="2773012" cy="31708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01712" y="2466856"/>
            <a:ext cx="7390289" cy="679144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8145" y="544471"/>
            <a:ext cx="13199731" cy="1743101"/>
            <a:chOff x="0" y="0"/>
            <a:chExt cx="14814513" cy="1956343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14669733" cy="1811563"/>
            </a:xfrm>
            <a:custGeom>
              <a:avLst/>
              <a:gdLst/>
              <a:ahLst/>
              <a:cxnLst/>
              <a:rect l="l" t="t" r="r" b="b"/>
              <a:pathLst>
                <a:path w="14669733" h="1811563">
                  <a:moveTo>
                    <a:pt x="0" y="0"/>
                  </a:moveTo>
                  <a:lnTo>
                    <a:pt x="14669733" y="0"/>
                  </a:lnTo>
                  <a:lnTo>
                    <a:pt x="14669733" y="1811563"/>
                  </a:lnTo>
                  <a:lnTo>
                    <a:pt x="0" y="1811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6DB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4814513" cy="1956343"/>
            </a:xfrm>
            <a:custGeom>
              <a:avLst/>
              <a:gdLst/>
              <a:ahLst/>
              <a:cxnLst/>
              <a:rect l="l" t="t" r="r" b="b"/>
              <a:pathLst>
                <a:path w="14814513" h="1956343">
                  <a:moveTo>
                    <a:pt x="14669734" y="1811563"/>
                  </a:moveTo>
                  <a:lnTo>
                    <a:pt x="14814513" y="1811563"/>
                  </a:lnTo>
                  <a:lnTo>
                    <a:pt x="14814513" y="1956343"/>
                  </a:lnTo>
                  <a:lnTo>
                    <a:pt x="14669734" y="1956343"/>
                  </a:lnTo>
                  <a:lnTo>
                    <a:pt x="14669734" y="181156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1563"/>
                  </a:lnTo>
                  <a:lnTo>
                    <a:pt x="0" y="1811563"/>
                  </a:lnTo>
                  <a:lnTo>
                    <a:pt x="0" y="144780"/>
                  </a:lnTo>
                  <a:close/>
                  <a:moveTo>
                    <a:pt x="0" y="1811563"/>
                  </a:moveTo>
                  <a:lnTo>
                    <a:pt x="144780" y="1811563"/>
                  </a:lnTo>
                  <a:lnTo>
                    <a:pt x="144780" y="1956343"/>
                  </a:lnTo>
                  <a:lnTo>
                    <a:pt x="0" y="1956343"/>
                  </a:lnTo>
                  <a:lnTo>
                    <a:pt x="0" y="1811563"/>
                  </a:lnTo>
                  <a:close/>
                  <a:moveTo>
                    <a:pt x="14669734" y="144780"/>
                  </a:moveTo>
                  <a:lnTo>
                    <a:pt x="14814513" y="144780"/>
                  </a:lnTo>
                  <a:lnTo>
                    <a:pt x="14814513" y="1811563"/>
                  </a:lnTo>
                  <a:lnTo>
                    <a:pt x="14669734" y="1811563"/>
                  </a:lnTo>
                  <a:lnTo>
                    <a:pt x="14669734" y="144780"/>
                  </a:lnTo>
                  <a:close/>
                  <a:moveTo>
                    <a:pt x="144780" y="1811563"/>
                  </a:moveTo>
                  <a:lnTo>
                    <a:pt x="14669734" y="1811563"/>
                  </a:lnTo>
                  <a:lnTo>
                    <a:pt x="14669734" y="1956343"/>
                  </a:lnTo>
                  <a:lnTo>
                    <a:pt x="144780" y="1956343"/>
                  </a:lnTo>
                  <a:lnTo>
                    <a:pt x="144780" y="1811563"/>
                  </a:lnTo>
                  <a:close/>
                  <a:moveTo>
                    <a:pt x="14669734" y="0"/>
                  </a:moveTo>
                  <a:lnTo>
                    <a:pt x="14814513" y="0"/>
                  </a:lnTo>
                  <a:lnTo>
                    <a:pt x="14814513" y="144780"/>
                  </a:lnTo>
                  <a:lnTo>
                    <a:pt x="14669734" y="144780"/>
                  </a:lnTo>
                  <a:lnTo>
                    <a:pt x="1466973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669734" y="0"/>
                  </a:lnTo>
                  <a:lnTo>
                    <a:pt x="1466973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26DB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22328" y="750041"/>
            <a:ext cx="13457588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2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Pridi Regular" panose="020B0604020202020204" charset="-34"/>
                <a:cs typeface="Pridi Regular" panose="020B0604020202020204" charset="-34"/>
              </a:rPr>
              <a:t>ทำการกำจัดค่า</a:t>
            </a:r>
            <a:r>
              <a:rPr lang="en-US" sz="7200" dirty="0">
                <a:solidFill>
                  <a:schemeClr val="accent5">
                    <a:lumMod val="40000"/>
                    <a:lumOff val="60000"/>
                  </a:schemeClr>
                </a:solidFill>
                <a:latin typeface="Pridi Regular" panose="020B0604020202020204" charset="-34"/>
                <a:cs typeface="Pridi Regular" panose="020B0604020202020204" charset="-34"/>
              </a:rPr>
              <a:t> Missing value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84037" y="1130720"/>
            <a:ext cx="14519927" cy="80255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81705" y="2325200"/>
            <a:ext cx="8124590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 err="1">
                <a:solidFill>
                  <a:srgbClr val="FFA800"/>
                </a:solidFill>
                <a:cs typeface="Arabica"/>
              </a:rPr>
              <a:t>ทำการตรวจสอบว่า</a:t>
            </a:r>
            <a:r>
              <a:rPr lang="en-US" sz="8000" dirty="0">
                <a:solidFill>
                  <a:srgbClr val="FFA800"/>
                </a:solidFill>
                <a:cs typeface="Arabica"/>
              </a:rPr>
              <a:t> </a:t>
            </a:r>
            <a:r>
              <a:rPr lang="en-US" sz="8000" dirty="0">
                <a:solidFill>
                  <a:srgbClr val="FFA800"/>
                </a:solidFill>
                <a:latin typeface="Arabica" panose="020B0604020202020204" charset="0"/>
                <a:cs typeface="Arabica" panose="020B0604020202020204" charset="0"/>
              </a:rPr>
              <a:t>record</a:t>
            </a:r>
            <a:r>
              <a:rPr lang="en-US" sz="8000" dirty="0">
                <a:solidFill>
                  <a:srgbClr val="FFA800"/>
                </a:solidFill>
                <a:cs typeface="Arabica"/>
              </a:rPr>
              <a:t> </a:t>
            </a:r>
            <a:r>
              <a:rPr lang="en-US" sz="8000" dirty="0" err="1">
                <a:solidFill>
                  <a:srgbClr val="FFA800"/>
                </a:solidFill>
                <a:cs typeface="Arabica"/>
              </a:rPr>
              <a:t>ซ้ำกันหรือไม่</a:t>
            </a:r>
            <a:endParaRPr lang="en-US" sz="8000" dirty="0">
              <a:solidFill>
                <a:srgbClr val="FFA800"/>
              </a:solidFill>
              <a:cs typeface="Arabic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5127" y="5894719"/>
            <a:ext cx="3290815" cy="37628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0502" flipH="1">
            <a:off x="14401085" y="899350"/>
            <a:ext cx="2763229" cy="17081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854903" y="4954701"/>
            <a:ext cx="9695568" cy="282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27448">
            <a:off x="-659277" y="-7717266"/>
            <a:ext cx="19606554" cy="106588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604371"/>
            <a:ext cx="8610066" cy="257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799" dirty="0" err="1">
                <a:solidFill>
                  <a:srgbClr val="006015"/>
                </a:solidFill>
                <a:cs typeface="Arabica"/>
              </a:rPr>
              <a:t>ทำการดูค่า</a:t>
            </a:r>
            <a:r>
              <a:rPr lang="en-US" sz="8799" dirty="0">
                <a:solidFill>
                  <a:srgbClr val="006015"/>
                </a:solidFill>
                <a:cs typeface="Arabica"/>
              </a:rPr>
              <a:t> </a:t>
            </a:r>
            <a:r>
              <a:rPr lang="en-US" sz="8799" dirty="0">
                <a:solidFill>
                  <a:srgbClr val="006015"/>
                </a:solidFill>
                <a:latin typeface="Arabica" panose="020B0604020202020204" charset="0"/>
                <a:cs typeface="Arabica" panose="020B0604020202020204" charset="0"/>
              </a:rPr>
              <a:t>unique</a:t>
            </a:r>
            <a:r>
              <a:rPr lang="en-US" sz="8799" dirty="0">
                <a:solidFill>
                  <a:srgbClr val="006015"/>
                </a:solidFill>
                <a:cs typeface="Arabica"/>
              </a:rPr>
              <a:t> </a:t>
            </a:r>
            <a:r>
              <a:rPr lang="en-US" sz="8799" dirty="0" err="1">
                <a:solidFill>
                  <a:srgbClr val="006015"/>
                </a:solidFill>
                <a:cs typeface="Arabica"/>
              </a:rPr>
              <a:t>ของแต่ละคอลัมน์</a:t>
            </a:r>
            <a:r>
              <a:rPr lang="en-US" sz="8799" dirty="0">
                <a:solidFill>
                  <a:srgbClr val="006015"/>
                </a:solidFill>
                <a:cs typeface="Arabica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54646">
            <a:off x="-1975732" y="1985120"/>
            <a:ext cx="5019330" cy="16244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534679">
            <a:off x="15175939" y="1521246"/>
            <a:ext cx="3170920" cy="19602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365280" y="3040614"/>
            <a:ext cx="4542888" cy="70103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27448">
            <a:off x="-659277" y="-7717266"/>
            <a:ext cx="19606554" cy="106588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28776" y="1431480"/>
            <a:ext cx="10030449" cy="141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7"/>
              </a:lnSpc>
            </a:pPr>
            <a:r>
              <a:rPr lang="en-US" sz="9225">
                <a:solidFill>
                  <a:srgbClr val="CD4343"/>
                </a:solidFill>
                <a:cs typeface="Arabica"/>
              </a:rPr>
              <a:t>รายชื่อสมาชิก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654646">
            <a:off x="-1975732" y="1985120"/>
            <a:ext cx="5019330" cy="16244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534679">
            <a:off x="15175939" y="1521246"/>
            <a:ext cx="3170920" cy="19602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28606" y="4283460"/>
            <a:ext cx="14732794" cy="378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37"/>
              </a:lnSpc>
              <a:spcBef>
                <a:spcPct val="0"/>
              </a:spcBef>
            </a:pP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1. </a:t>
            </a:r>
            <a:r>
              <a:rPr lang="en-US" sz="50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นายกัญจน์</a:t>
            </a: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50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หิรัญมาศสุวรรณ</a:t>
            </a: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50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รหัส</a:t>
            </a: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6209610234</a:t>
            </a:r>
          </a:p>
          <a:p>
            <a:pPr>
              <a:lnSpc>
                <a:spcPts val="10237"/>
              </a:lnSpc>
              <a:spcBef>
                <a:spcPct val="0"/>
              </a:spcBef>
            </a:pP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	2. </a:t>
            </a:r>
            <a:r>
              <a:rPr lang="en-US" sz="50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นางสาวธิติสุดา</a:t>
            </a: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   </a:t>
            </a:r>
            <a:r>
              <a:rPr lang="en-US" sz="50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ชละเอม</a:t>
            </a: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    </a:t>
            </a:r>
            <a:r>
              <a:rPr lang="en-US" sz="50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รหัส</a:t>
            </a: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6209610358</a:t>
            </a:r>
          </a:p>
          <a:p>
            <a:pPr algn="ctr">
              <a:lnSpc>
                <a:spcPts val="10237"/>
              </a:lnSpc>
              <a:spcBef>
                <a:spcPct val="0"/>
              </a:spcBef>
            </a:pP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3. </a:t>
            </a:r>
            <a:r>
              <a:rPr lang="en-US" sz="50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นางสาวสุภัสสรา</a:t>
            </a: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50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พิมลพันธุ์</a:t>
            </a: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  </a:t>
            </a:r>
            <a:r>
              <a:rPr lang="en-US" sz="50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รหัส</a:t>
            </a:r>
            <a:r>
              <a:rPr lang="en-US" sz="50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6209680013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2633" y="1130720"/>
            <a:ext cx="14762735" cy="802555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54914" y="2416293"/>
            <a:ext cx="9978172" cy="7349350"/>
            <a:chOff x="0" y="0"/>
            <a:chExt cx="13304230" cy="9799134"/>
          </a:xfrm>
        </p:grpSpPr>
        <p:sp>
          <p:nvSpPr>
            <p:cNvPr id="4" name="TextBox 4"/>
            <p:cNvSpPr txBox="1"/>
            <p:nvPr/>
          </p:nvSpPr>
          <p:spPr>
            <a:xfrm>
              <a:off x="0" y="9040309"/>
              <a:ext cx="13304230" cy="75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05180"/>
              <a:ext cx="13304230" cy="6991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65"/>
                </a:lnSpc>
              </a:pPr>
              <a:r>
                <a:rPr lang="en-US" sz="9150">
                  <a:solidFill>
                    <a:srgbClr val="FFA800"/>
                  </a:solidFill>
                  <a:latin typeface="Arabica"/>
                </a:rPr>
                <a:t>Data Analysis </a:t>
              </a:r>
            </a:p>
            <a:p>
              <a:pPr algn="ctr">
                <a:lnSpc>
                  <a:spcPts val="10065"/>
                </a:lnSpc>
              </a:pPr>
              <a:r>
                <a:rPr lang="en-US" sz="9150">
                  <a:solidFill>
                    <a:srgbClr val="FFA800"/>
                  </a:solidFill>
                  <a:latin typeface="Arabica"/>
                </a:rPr>
                <a:t>&amp; </a:t>
              </a:r>
            </a:p>
            <a:p>
              <a:pPr algn="ctr">
                <a:lnSpc>
                  <a:spcPts val="10065"/>
                </a:lnSpc>
              </a:pPr>
              <a:r>
                <a:rPr lang="en-US" sz="9150">
                  <a:solidFill>
                    <a:srgbClr val="FFA800"/>
                  </a:solidFill>
                  <a:latin typeface="Arabica"/>
                </a:rPr>
                <a:t>Data Visualization</a:t>
              </a:r>
            </a:p>
            <a:p>
              <a:pPr algn="ctr">
                <a:lnSpc>
                  <a:spcPts val="10065"/>
                </a:lnSpc>
              </a:pPr>
              <a:endParaRPr lang="en-US" sz="9150">
                <a:solidFill>
                  <a:srgbClr val="FFA800"/>
                </a:solidFill>
                <a:latin typeface="Arabica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322698">
            <a:off x="13773244" y="7559003"/>
            <a:ext cx="3766556" cy="12189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341118"/>
            <a:ext cx="3641361" cy="26946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421714">
            <a:off x="1290136" y="6873252"/>
            <a:ext cx="3126214" cy="193256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24574" y="1130720"/>
            <a:ext cx="2434726" cy="233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927668" y="-7657840"/>
            <a:ext cx="19872358" cy="108033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485317" y="203234"/>
            <a:ext cx="2483089" cy="28392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46843" y="621108"/>
            <a:ext cx="2698191" cy="25510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3633" y="3990548"/>
            <a:ext cx="8136849" cy="57597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144000" y="4036038"/>
            <a:ext cx="8253304" cy="566881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12933" y="1019175"/>
            <a:ext cx="1366213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cs typeface="Arabica"/>
              </a:rPr>
              <a:t>ทำการหาปีที่ลูกค้าเริ่มเป็นสมาชิก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552848">
            <a:off x="14763935" y="3630561"/>
            <a:ext cx="2906838" cy="9249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852643" y="8052794"/>
            <a:ext cx="2066720" cy="1984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781" y="692819"/>
            <a:ext cx="16104439" cy="89013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52848">
            <a:off x="620911" y="8095902"/>
            <a:ext cx="3564719" cy="11342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56164" y="1316066"/>
            <a:ext cx="3703136" cy="2740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70213" y="3937575"/>
            <a:ext cx="13947574" cy="343720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74523" y="1770410"/>
            <a:ext cx="7579710" cy="1601617"/>
            <a:chOff x="0" y="0"/>
            <a:chExt cx="4489097" cy="9485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89097" cy="948561"/>
            </a:xfrm>
            <a:custGeom>
              <a:avLst/>
              <a:gdLst/>
              <a:ahLst/>
              <a:cxnLst/>
              <a:rect l="l" t="t" r="r" b="b"/>
              <a:pathLst>
                <a:path w="4489097" h="948561">
                  <a:moveTo>
                    <a:pt x="4364637" y="948560"/>
                  </a:moveTo>
                  <a:lnTo>
                    <a:pt x="124460" y="948560"/>
                  </a:lnTo>
                  <a:cubicBezTo>
                    <a:pt x="55880" y="948560"/>
                    <a:pt x="0" y="892680"/>
                    <a:pt x="0" y="8241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64637" y="0"/>
                  </a:lnTo>
                  <a:cubicBezTo>
                    <a:pt x="4433217" y="0"/>
                    <a:pt x="4489097" y="55880"/>
                    <a:pt x="4489097" y="124460"/>
                  </a:cubicBezTo>
                  <a:lnTo>
                    <a:pt x="4489097" y="824100"/>
                  </a:lnTo>
                  <a:cubicBezTo>
                    <a:pt x="4489097" y="892680"/>
                    <a:pt x="4433217" y="948561"/>
                    <a:pt x="4364637" y="948561"/>
                  </a:cubicBezTo>
                  <a:close/>
                </a:path>
              </a:pathLst>
            </a:custGeom>
            <a:solidFill>
              <a:srgbClr val="F6C32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403271" y="1990901"/>
            <a:ext cx="897907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CD4343"/>
                </a:solidFill>
                <a:latin typeface="Arabica"/>
              </a:rPr>
              <a:t>Customer 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4158109"/>
            <a:ext cx="8571401" cy="47376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2851" y="4520653"/>
            <a:ext cx="7737889" cy="42769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9602" y="4056129"/>
            <a:ext cx="2066720" cy="19840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552848">
            <a:off x="6921241" y="4701228"/>
            <a:ext cx="2180683" cy="6938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736615">
            <a:off x="15953760" y="4137291"/>
            <a:ext cx="2291841" cy="766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 r="5211"/>
          <a:stretch>
            <a:fillRect/>
          </a:stretch>
        </p:blipFill>
        <p:spPr>
          <a:xfrm>
            <a:off x="1187875" y="5836220"/>
            <a:ext cx="7427841" cy="245409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 t="19831" r="15346"/>
          <a:stretch>
            <a:fillRect/>
          </a:stretch>
        </p:blipFill>
        <p:spPr>
          <a:xfrm>
            <a:off x="10156324" y="4815371"/>
            <a:ext cx="6272998" cy="37570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144000" y="3528628"/>
            <a:ext cx="2098516" cy="198405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627644" y="880172"/>
            <a:ext cx="10286194" cy="2261600"/>
            <a:chOff x="0" y="0"/>
            <a:chExt cx="5700550" cy="12533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00550" cy="1253366"/>
            </a:xfrm>
            <a:custGeom>
              <a:avLst/>
              <a:gdLst/>
              <a:ahLst/>
              <a:cxnLst/>
              <a:rect l="l" t="t" r="r" b="b"/>
              <a:pathLst>
                <a:path w="5700550" h="1253366">
                  <a:moveTo>
                    <a:pt x="5576090" y="1253366"/>
                  </a:moveTo>
                  <a:lnTo>
                    <a:pt x="124460" y="1253366"/>
                  </a:lnTo>
                  <a:cubicBezTo>
                    <a:pt x="55880" y="1253366"/>
                    <a:pt x="0" y="1197486"/>
                    <a:pt x="0" y="11289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76090" y="0"/>
                  </a:lnTo>
                  <a:cubicBezTo>
                    <a:pt x="5644670" y="0"/>
                    <a:pt x="5700550" y="55880"/>
                    <a:pt x="5700550" y="124460"/>
                  </a:cubicBezTo>
                  <a:lnTo>
                    <a:pt x="5700550" y="1128906"/>
                  </a:lnTo>
                  <a:cubicBezTo>
                    <a:pt x="5700550" y="1197486"/>
                    <a:pt x="5644670" y="1253366"/>
                    <a:pt x="5576090" y="1253366"/>
                  </a:cubicBezTo>
                  <a:close/>
                </a:path>
              </a:pathLst>
            </a:custGeom>
            <a:solidFill>
              <a:srgbClr val="F6C32C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487006" y="1136316"/>
            <a:ext cx="8567468" cy="174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7"/>
              </a:lnSpc>
            </a:pPr>
            <a:r>
              <a:rPr lang="en-US" sz="5988">
                <a:solidFill>
                  <a:srgbClr val="006015"/>
                </a:solidFill>
                <a:latin typeface="Arabica"/>
              </a:rPr>
              <a:t>Children</a:t>
            </a:r>
          </a:p>
          <a:p>
            <a:pPr algn="ctr">
              <a:lnSpc>
                <a:spcPts val="6587"/>
              </a:lnSpc>
            </a:pPr>
            <a:r>
              <a:rPr lang="en-US" sz="5988">
                <a:solidFill>
                  <a:srgbClr val="006015"/>
                </a:solidFill>
                <a:cs typeface="Arabica"/>
              </a:rPr>
              <a:t>จำนวนเด็กภายในบ้าน ของลูกค้า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781" y="692819"/>
            <a:ext cx="16104439" cy="89013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87235">
            <a:off x="13936018" y="1306228"/>
            <a:ext cx="3674331" cy="10822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6795837"/>
            <a:ext cx="2773012" cy="31708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46252" y="2267198"/>
            <a:ext cx="9548024" cy="28763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 t="22842" r="9166"/>
          <a:stretch>
            <a:fillRect/>
          </a:stretch>
        </p:blipFill>
        <p:spPr>
          <a:xfrm>
            <a:off x="6418588" y="3405136"/>
            <a:ext cx="9181225" cy="544259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64290" y="314454"/>
            <a:ext cx="6328580" cy="1601617"/>
            <a:chOff x="0" y="0"/>
            <a:chExt cx="3748113" cy="9485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48113" cy="948561"/>
            </a:xfrm>
            <a:custGeom>
              <a:avLst/>
              <a:gdLst/>
              <a:ahLst/>
              <a:cxnLst/>
              <a:rect l="l" t="t" r="r" b="b"/>
              <a:pathLst>
                <a:path w="3748113" h="948561">
                  <a:moveTo>
                    <a:pt x="3623653" y="948560"/>
                  </a:moveTo>
                  <a:lnTo>
                    <a:pt x="124460" y="948560"/>
                  </a:lnTo>
                  <a:cubicBezTo>
                    <a:pt x="55880" y="948560"/>
                    <a:pt x="0" y="892680"/>
                    <a:pt x="0" y="8241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3653" y="0"/>
                  </a:lnTo>
                  <a:cubicBezTo>
                    <a:pt x="3692233" y="0"/>
                    <a:pt x="3748113" y="55880"/>
                    <a:pt x="3748113" y="124460"/>
                  </a:cubicBezTo>
                  <a:lnTo>
                    <a:pt x="3748113" y="824100"/>
                  </a:lnTo>
                  <a:cubicBezTo>
                    <a:pt x="3748113" y="892680"/>
                    <a:pt x="3692233" y="948561"/>
                    <a:pt x="3623653" y="948561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415206" y="534946"/>
            <a:ext cx="8979070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abica"/>
              </a:rPr>
              <a:t>Education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84037" y="1130720"/>
            <a:ext cx="15375263" cy="84983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8629" y="6228913"/>
            <a:ext cx="3290815" cy="3762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0502" flipH="1">
            <a:off x="14945576" y="918796"/>
            <a:ext cx="2763229" cy="17081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536259" y="2459972"/>
            <a:ext cx="9753385" cy="26835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 t="21553" r="10679" b="1195"/>
          <a:stretch>
            <a:fillRect/>
          </a:stretch>
        </p:blipFill>
        <p:spPr>
          <a:xfrm>
            <a:off x="7557748" y="3315583"/>
            <a:ext cx="8921459" cy="555717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87590" y="321317"/>
            <a:ext cx="11184022" cy="1743101"/>
            <a:chOff x="0" y="0"/>
            <a:chExt cx="12552213" cy="1956343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12407434" cy="1811563"/>
            </a:xfrm>
            <a:custGeom>
              <a:avLst/>
              <a:gdLst/>
              <a:ahLst/>
              <a:cxnLst/>
              <a:rect l="l" t="t" r="r" b="b"/>
              <a:pathLst>
                <a:path w="12407434" h="1811563">
                  <a:moveTo>
                    <a:pt x="0" y="0"/>
                  </a:moveTo>
                  <a:lnTo>
                    <a:pt x="12407434" y="0"/>
                  </a:lnTo>
                  <a:lnTo>
                    <a:pt x="12407434" y="1811563"/>
                  </a:lnTo>
                  <a:lnTo>
                    <a:pt x="0" y="1811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7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552213" cy="1956343"/>
            </a:xfrm>
            <a:custGeom>
              <a:avLst/>
              <a:gdLst/>
              <a:ahLst/>
              <a:cxnLst/>
              <a:rect l="l" t="t" r="r" b="b"/>
              <a:pathLst>
                <a:path w="12552213" h="1956343">
                  <a:moveTo>
                    <a:pt x="12407433" y="1811563"/>
                  </a:moveTo>
                  <a:lnTo>
                    <a:pt x="12552213" y="1811563"/>
                  </a:lnTo>
                  <a:lnTo>
                    <a:pt x="12552213" y="1956343"/>
                  </a:lnTo>
                  <a:lnTo>
                    <a:pt x="12407433" y="1956343"/>
                  </a:lnTo>
                  <a:lnTo>
                    <a:pt x="12407433" y="181156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1563"/>
                  </a:lnTo>
                  <a:lnTo>
                    <a:pt x="0" y="1811563"/>
                  </a:lnTo>
                  <a:lnTo>
                    <a:pt x="0" y="144780"/>
                  </a:lnTo>
                  <a:close/>
                  <a:moveTo>
                    <a:pt x="0" y="1811563"/>
                  </a:moveTo>
                  <a:lnTo>
                    <a:pt x="144780" y="1811563"/>
                  </a:lnTo>
                  <a:lnTo>
                    <a:pt x="144780" y="1956343"/>
                  </a:lnTo>
                  <a:lnTo>
                    <a:pt x="0" y="1956343"/>
                  </a:lnTo>
                  <a:lnTo>
                    <a:pt x="0" y="1811563"/>
                  </a:lnTo>
                  <a:close/>
                  <a:moveTo>
                    <a:pt x="12407433" y="144780"/>
                  </a:moveTo>
                  <a:lnTo>
                    <a:pt x="12552213" y="144780"/>
                  </a:lnTo>
                  <a:lnTo>
                    <a:pt x="12552213" y="1811563"/>
                  </a:lnTo>
                  <a:lnTo>
                    <a:pt x="12407433" y="1811563"/>
                  </a:lnTo>
                  <a:lnTo>
                    <a:pt x="12407433" y="144780"/>
                  </a:lnTo>
                  <a:close/>
                  <a:moveTo>
                    <a:pt x="144780" y="1811563"/>
                  </a:moveTo>
                  <a:lnTo>
                    <a:pt x="12407433" y="1811563"/>
                  </a:lnTo>
                  <a:lnTo>
                    <a:pt x="12407433" y="1956343"/>
                  </a:lnTo>
                  <a:lnTo>
                    <a:pt x="144780" y="1956343"/>
                  </a:lnTo>
                  <a:lnTo>
                    <a:pt x="144780" y="1811563"/>
                  </a:lnTo>
                  <a:close/>
                  <a:moveTo>
                    <a:pt x="12407433" y="0"/>
                  </a:moveTo>
                  <a:lnTo>
                    <a:pt x="12552213" y="0"/>
                  </a:lnTo>
                  <a:lnTo>
                    <a:pt x="12552213" y="144780"/>
                  </a:lnTo>
                  <a:lnTo>
                    <a:pt x="12407433" y="144780"/>
                  </a:lnTo>
                  <a:lnTo>
                    <a:pt x="124074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407433" y="0"/>
                  </a:lnTo>
                  <a:lnTo>
                    <a:pt x="124074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E57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350251" y="-175711"/>
            <a:ext cx="13259704" cy="5621396"/>
            <a:chOff x="0" y="0"/>
            <a:chExt cx="17679606" cy="749519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288748"/>
              <a:ext cx="17679606" cy="890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0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19150"/>
              <a:ext cx="17679606" cy="3905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5600">
                  <a:solidFill>
                    <a:srgbClr val="004AAD"/>
                  </a:solidFill>
                  <a:latin typeface="Arabica"/>
                </a:rPr>
                <a:t>Frequency Of Each Category in the TotalAcceptedCmp Variable</a:t>
              </a:r>
            </a:p>
            <a:p>
              <a:pPr algn="ctr">
                <a:lnSpc>
                  <a:spcPts val="9900"/>
                </a:lnSpc>
              </a:pPr>
              <a:endParaRPr lang="en-US" sz="5600">
                <a:solidFill>
                  <a:srgbClr val="004AAD"/>
                </a:solidFill>
                <a:latin typeface="Arabic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781" y="692819"/>
            <a:ext cx="16104439" cy="89013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16424"/>
          <a:stretch>
            <a:fillRect/>
          </a:stretch>
        </p:blipFill>
        <p:spPr>
          <a:xfrm>
            <a:off x="3212452" y="2725221"/>
            <a:ext cx="11863096" cy="60859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043903" y="1871399"/>
            <a:ext cx="2674653" cy="25676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736615">
            <a:off x="665475" y="8087079"/>
            <a:ext cx="3258528" cy="109012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64290" y="798683"/>
            <a:ext cx="13209794" cy="1601617"/>
            <a:chOff x="0" y="0"/>
            <a:chExt cx="7823525" cy="9485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23525" cy="948561"/>
            </a:xfrm>
            <a:custGeom>
              <a:avLst/>
              <a:gdLst/>
              <a:ahLst/>
              <a:cxnLst/>
              <a:rect l="l" t="t" r="r" b="b"/>
              <a:pathLst>
                <a:path w="7823525" h="948561">
                  <a:moveTo>
                    <a:pt x="7699064" y="948560"/>
                  </a:moveTo>
                  <a:lnTo>
                    <a:pt x="124460" y="948560"/>
                  </a:lnTo>
                  <a:cubicBezTo>
                    <a:pt x="55880" y="948560"/>
                    <a:pt x="0" y="892680"/>
                    <a:pt x="0" y="8241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699065" y="0"/>
                  </a:lnTo>
                  <a:cubicBezTo>
                    <a:pt x="7767644" y="0"/>
                    <a:pt x="7823525" y="55880"/>
                    <a:pt x="7823525" y="124460"/>
                  </a:cubicBezTo>
                  <a:lnTo>
                    <a:pt x="7823525" y="824100"/>
                  </a:lnTo>
                  <a:cubicBezTo>
                    <a:pt x="7823525" y="892680"/>
                    <a:pt x="7767644" y="948561"/>
                    <a:pt x="7699065" y="948561"/>
                  </a:cubicBezTo>
                  <a:close/>
                </a:path>
              </a:pathLst>
            </a:custGeom>
            <a:solidFill>
              <a:srgbClr val="A9D9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294739" y="1019175"/>
            <a:ext cx="1217640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004AAD"/>
                </a:solidFill>
                <a:latin typeface="Arabica"/>
              </a:rPr>
              <a:t>Income vs total purchases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27448">
            <a:off x="-659277" y="-7717266"/>
            <a:ext cx="19606554" cy="106588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54646">
            <a:off x="15778335" y="2096045"/>
            <a:ext cx="5019330" cy="16244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534679">
            <a:off x="-556760" y="1521246"/>
            <a:ext cx="3170920" cy="19602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27986"/>
          <a:stretch>
            <a:fillRect/>
          </a:stretch>
        </p:blipFill>
        <p:spPr>
          <a:xfrm>
            <a:off x="849522" y="4302781"/>
            <a:ext cx="16588955" cy="407953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46486" y="923268"/>
            <a:ext cx="11524854" cy="141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7"/>
              </a:lnSpc>
            </a:pPr>
            <a:r>
              <a:rPr lang="en-US" sz="9225">
                <a:solidFill>
                  <a:srgbClr val="CD4343"/>
                </a:solidFill>
                <a:latin typeface="Arabica"/>
              </a:rPr>
              <a:t>Age vs purchases 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927668" y="-7835318"/>
            <a:ext cx="19872358" cy="108033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97017" y="294854"/>
            <a:ext cx="2483089" cy="28392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96813" y="438991"/>
            <a:ext cx="2698191" cy="25510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5022" y="3579717"/>
            <a:ext cx="17757956" cy="58506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2933" y="1019175"/>
            <a:ext cx="1366213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Arabica"/>
              </a:rPr>
              <a:t>product vs income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A5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781" y="692819"/>
            <a:ext cx="16104439" cy="89013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36615">
            <a:off x="665475" y="8087079"/>
            <a:ext cx="3258528" cy="10901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43903" y="1871399"/>
            <a:ext cx="2674653" cy="25676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71820" y="2801394"/>
            <a:ext cx="11263379" cy="4565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760"/>
              </a:lnSpc>
            </a:pPr>
            <a:r>
              <a:rPr lang="en-US" sz="12686" dirty="0">
                <a:solidFill>
                  <a:srgbClr val="CD4343"/>
                </a:solidFill>
                <a:latin typeface="Maitree SemiBold"/>
              </a:rPr>
              <a:t>Data </a:t>
            </a:r>
          </a:p>
          <a:p>
            <a:pPr algn="ctr">
              <a:lnSpc>
                <a:spcPts val="17760"/>
              </a:lnSpc>
            </a:pPr>
            <a:r>
              <a:rPr lang="en-US" sz="12686" dirty="0">
                <a:solidFill>
                  <a:srgbClr val="CD4343"/>
                </a:solidFill>
                <a:latin typeface="Maitree SemiBold"/>
              </a:rPr>
              <a:t>Preprocessing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84037" y="1130720"/>
            <a:ext cx="14519927" cy="802555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793027" y="3443997"/>
            <a:ext cx="10514169" cy="4901445"/>
            <a:chOff x="0" y="0"/>
            <a:chExt cx="14018892" cy="6535260"/>
          </a:xfrm>
        </p:grpSpPr>
        <p:sp>
          <p:nvSpPr>
            <p:cNvPr id="4" name="TextBox 4"/>
            <p:cNvSpPr txBox="1"/>
            <p:nvPr/>
          </p:nvSpPr>
          <p:spPr>
            <a:xfrm>
              <a:off x="0" y="5328813"/>
              <a:ext cx="14018892" cy="890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28675"/>
              <a:ext cx="14018892" cy="293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40"/>
                </a:lnSpc>
              </a:pPr>
              <a:r>
                <a:rPr lang="en-US" sz="14400">
                  <a:solidFill>
                    <a:srgbClr val="FFA800"/>
                  </a:solidFill>
                  <a:latin typeface="Arabica"/>
                </a:rPr>
                <a:t>Introduction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5127" y="5894719"/>
            <a:ext cx="3290815" cy="37628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0502" flipH="1">
            <a:off x="14401085" y="899350"/>
            <a:ext cx="2763229" cy="1708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78460" y="1677529"/>
            <a:ext cx="6062298" cy="69319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97118" y="1417410"/>
            <a:ext cx="8659618" cy="78408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737372">
            <a:off x="14515329" y="1225620"/>
            <a:ext cx="3032652" cy="101456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998587" y="2396524"/>
            <a:ext cx="8456680" cy="599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4441" lvl="1" indent="-607220">
              <a:lnSpc>
                <a:spcPts val="7818"/>
              </a:lnSpc>
              <a:buFont typeface="Arial"/>
              <a:buChar char="•"/>
            </a:pPr>
            <a:r>
              <a:rPr lang="en-US" sz="5625">
                <a:solidFill>
                  <a:srgbClr val="006015"/>
                </a:solidFill>
                <a:latin typeface="Arabica"/>
              </a:rPr>
              <a:t>Data Transforming</a:t>
            </a:r>
          </a:p>
          <a:p>
            <a:pPr marL="1214441" lvl="1" indent="-607220">
              <a:lnSpc>
                <a:spcPts val="7818"/>
              </a:lnSpc>
              <a:buFont typeface="Arial"/>
              <a:buChar char="•"/>
            </a:pPr>
            <a:r>
              <a:rPr lang="en-US" sz="5625">
                <a:solidFill>
                  <a:srgbClr val="006015"/>
                </a:solidFill>
                <a:latin typeface="Arabica"/>
              </a:rPr>
              <a:t>outlier removal</a:t>
            </a:r>
          </a:p>
          <a:p>
            <a:pPr marL="1214441" lvl="1" indent="-607220">
              <a:lnSpc>
                <a:spcPts val="7818"/>
              </a:lnSpc>
              <a:buFont typeface="Arial"/>
              <a:buChar char="•"/>
            </a:pPr>
            <a:r>
              <a:rPr lang="en-US" sz="5625">
                <a:solidFill>
                  <a:srgbClr val="006015"/>
                </a:solidFill>
                <a:latin typeface="Arabica"/>
              </a:rPr>
              <a:t>Engineering features</a:t>
            </a:r>
          </a:p>
          <a:p>
            <a:pPr marL="1214441" lvl="1" indent="-607220">
              <a:lnSpc>
                <a:spcPts val="7818"/>
              </a:lnSpc>
              <a:buFont typeface="Arial"/>
              <a:buChar char="•"/>
            </a:pPr>
            <a:r>
              <a:rPr lang="en-US" sz="5625">
                <a:solidFill>
                  <a:srgbClr val="006015"/>
                </a:solidFill>
                <a:latin typeface="Arabica"/>
              </a:rPr>
              <a:t>Feature scaling</a:t>
            </a:r>
          </a:p>
          <a:p>
            <a:pPr marL="1214441" lvl="1" indent="-607220">
              <a:lnSpc>
                <a:spcPts val="7818"/>
              </a:lnSpc>
              <a:buFont typeface="Arial"/>
              <a:buChar char="•"/>
            </a:pPr>
            <a:r>
              <a:rPr lang="en-US" sz="5625">
                <a:solidFill>
                  <a:srgbClr val="006015"/>
                </a:solidFill>
                <a:latin typeface="Arabica"/>
              </a:rPr>
              <a:t>dimensionally reduction by using 'pca'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83747" y="964742"/>
            <a:ext cx="15120507" cy="83575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92681" y="523101"/>
            <a:ext cx="2582131" cy="19107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288341" y="743921"/>
            <a:ext cx="9795944" cy="1465919"/>
            <a:chOff x="0" y="0"/>
            <a:chExt cx="6338717" cy="9485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38717" cy="948561"/>
            </a:xfrm>
            <a:custGeom>
              <a:avLst/>
              <a:gdLst/>
              <a:ahLst/>
              <a:cxnLst/>
              <a:rect l="l" t="t" r="r" b="b"/>
              <a:pathLst>
                <a:path w="6338717" h="948561">
                  <a:moveTo>
                    <a:pt x="6214257" y="948560"/>
                  </a:moveTo>
                  <a:lnTo>
                    <a:pt x="124460" y="948560"/>
                  </a:lnTo>
                  <a:cubicBezTo>
                    <a:pt x="55880" y="948560"/>
                    <a:pt x="0" y="892680"/>
                    <a:pt x="0" y="8241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14257" y="0"/>
                  </a:lnTo>
                  <a:cubicBezTo>
                    <a:pt x="6282837" y="0"/>
                    <a:pt x="6338717" y="55880"/>
                    <a:pt x="6338717" y="124460"/>
                  </a:cubicBezTo>
                  <a:lnTo>
                    <a:pt x="6338717" y="824100"/>
                  </a:lnTo>
                  <a:cubicBezTo>
                    <a:pt x="6338717" y="892680"/>
                    <a:pt x="6282837" y="948561"/>
                    <a:pt x="6214257" y="948561"/>
                  </a:cubicBezTo>
                  <a:close/>
                </a:path>
              </a:pathLst>
            </a:custGeom>
            <a:solidFill>
              <a:srgbClr val="A9D9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92681" y="3943298"/>
            <a:ext cx="14797529" cy="6085665"/>
            <a:chOff x="0" y="0"/>
            <a:chExt cx="5005584" cy="2058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5584" cy="2058608"/>
            </a:xfrm>
            <a:custGeom>
              <a:avLst/>
              <a:gdLst/>
              <a:ahLst/>
              <a:cxnLst/>
              <a:rect l="l" t="t" r="r" b="b"/>
              <a:pathLst>
                <a:path w="5005584" h="2058608">
                  <a:moveTo>
                    <a:pt x="4881124" y="2058607"/>
                  </a:moveTo>
                  <a:lnTo>
                    <a:pt x="124460" y="2058607"/>
                  </a:lnTo>
                  <a:cubicBezTo>
                    <a:pt x="55880" y="2058607"/>
                    <a:pt x="0" y="2002728"/>
                    <a:pt x="0" y="19341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81124" y="0"/>
                  </a:lnTo>
                  <a:cubicBezTo>
                    <a:pt x="4949704" y="0"/>
                    <a:pt x="5005584" y="55880"/>
                    <a:pt x="5005584" y="124460"/>
                  </a:cubicBezTo>
                  <a:lnTo>
                    <a:pt x="5005584" y="1934148"/>
                  </a:lnTo>
                  <a:cubicBezTo>
                    <a:pt x="5005584" y="2002728"/>
                    <a:pt x="4949704" y="2058608"/>
                    <a:pt x="4881124" y="2058608"/>
                  </a:cubicBezTo>
                  <a:close/>
                </a:path>
              </a:pathLst>
            </a:custGeom>
            <a:solidFill>
              <a:srgbClr val="FFE57E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107151">
            <a:off x="14697975" y="7999315"/>
            <a:ext cx="2884235" cy="8495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t="27842"/>
          <a:stretch>
            <a:fillRect/>
          </a:stretch>
        </p:blipFill>
        <p:spPr>
          <a:xfrm>
            <a:off x="625129" y="4166561"/>
            <a:ext cx="14091012" cy="556679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68614" y="831933"/>
            <a:ext cx="897907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004AAD"/>
                </a:solidFill>
                <a:latin typeface="Arabica"/>
              </a:rPr>
              <a:t>Data transforming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32117" y="2405303"/>
            <a:ext cx="10299586" cy="134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1914">
                <a:solidFill>
                  <a:srgbClr val="004AAD"/>
                </a:solidFill>
                <a:latin typeface="Athiti SemiBold"/>
              </a:rPr>
              <a:t>Drop Column: ID, Year_Birth, Dt_Customer, Z_Contact, 'Z_Revenue, MntWines, MntFruits, MntMeatProducts, MntFishProducts, MntSweetProducts, MntGoldProds, NumDealPurchases, NumWebPurchases, NumCatalogPurchases, NumStorePurchases, NumWebVisitMonth, AcceptedCmp1-5, Recency, Avg_Purchase, Response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3320" y="905735"/>
            <a:ext cx="10116507" cy="90595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737372">
            <a:off x="14851224" y="670700"/>
            <a:ext cx="3032652" cy="10145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3907" y="1028700"/>
            <a:ext cx="6506613" cy="1330635"/>
            <a:chOff x="0" y="0"/>
            <a:chExt cx="17636736" cy="360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636736" cy="3606800"/>
            </a:xfrm>
            <a:custGeom>
              <a:avLst/>
              <a:gdLst/>
              <a:ahLst/>
              <a:cxnLst/>
              <a:rect l="l" t="t" r="r" b="b"/>
              <a:pathLst>
                <a:path w="17636736" h="3606800">
                  <a:moveTo>
                    <a:pt x="17636736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7636736" y="3606800"/>
                  </a:lnTo>
                  <a:lnTo>
                    <a:pt x="16595336" y="1803400"/>
                  </a:lnTo>
                  <a:close/>
                </a:path>
              </a:pathLst>
            </a:custGeom>
            <a:solidFill>
              <a:srgbClr val="FFE57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07159" y="1101893"/>
            <a:ext cx="5836787" cy="102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7"/>
              </a:lnSpc>
            </a:pPr>
            <a:r>
              <a:rPr lang="en-US" sz="5645">
                <a:solidFill>
                  <a:srgbClr val="006015"/>
                </a:solidFill>
                <a:latin typeface="Arabica"/>
              </a:rPr>
              <a:t>CORRELATION 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7330" y="2685844"/>
            <a:ext cx="4821667" cy="7719139"/>
            <a:chOff x="0" y="0"/>
            <a:chExt cx="1631033" cy="2611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1033" cy="2611166"/>
            </a:xfrm>
            <a:custGeom>
              <a:avLst/>
              <a:gdLst/>
              <a:ahLst/>
              <a:cxnLst/>
              <a:rect l="l" t="t" r="r" b="b"/>
              <a:pathLst>
                <a:path w="1631033" h="2611166">
                  <a:moveTo>
                    <a:pt x="1506573" y="2611166"/>
                  </a:moveTo>
                  <a:lnTo>
                    <a:pt x="124460" y="2611166"/>
                  </a:lnTo>
                  <a:cubicBezTo>
                    <a:pt x="55880" y="2611166"/>
                    <a:pt x="0" y="2555286"/>
                    <a:pt x="0" y="24867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6573" y="0"/>
                  </a:lnTo>
                  <a:cubicBezTo>
                    <a:pt x="1575153" y="0"/>
                    <a:pt x="1631033" y="55880"/>
                    <a:pt x="1631033" y="124460"/>
                  </a:cubicBezTo>
                  <a:lnTo>
                    <a:pt x="1631033" y="2486706"/>
                  </a:lnTo>
                  <a:cubicBezTo>
                    <a:pt x="1631033" y="2555286"/>
                    <a:pt x="1575153" y="2611166"/>
                    <a:pt x="1506573" y="2611166"/>
                  </a:cubicBezTo>
                  <a:close/>
                </a:path>
              </a:pathLst>
            </a:custGeom>
            <a:solidFill>
              <a:srgbClr val="FFF2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1063791" y="-7816915"/>
            <a:ext cx="19872358" cy="108033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1771" y="2908806"/>
            <a:ext cx="3967814" cy="36625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71771" y="6571403"/>
            <a:ext cx="3967814" cy="354458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773438" y="3031913"/>
            <a:ext cx="11984884" cy="3332114"/>
            <a:chOff x="0" y="0"/>
            <a:chExt cx="4054146" cy="11271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4146" cy="1127159"/>
            </a:xfrm>
            <a:custGeom>
              <a:avLst/>
              <a:gdLst/>
              <a:ahLst/>
              <a:cxnLst/>
              <a:rect l="l" t="t" r="r" b="b"/>
              <a:pathLst>
                <a:path w="4054146" h="1127159">
                  <a:moveTo>
                    <a:pt x="3929686" y="1127159"/>
                  </a:moveTo>
                  <a:lnTo>
                    <a:pt x="124460" y="1127159"/>
                  </a:lnTo>
                  <a:cubicBezTo>
                    <a:pt x="55880" y="1127159"/>
                    <a:pt x="0" y="1071279"/>
                    <a:pt x="0" y="10026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29686" y="0"/>
                  </a:lnTo>
                  <a:cubicBezTo>
                    <a:pt x="3998266" y="0"/>
                    <a:pt x="4054146" y="55880"/>
                    <a:pt x="4054146" y="124460"/>
                  </a:cubicBezTo>
                  <a:lnTo>
                    <a:pt x="4054146" y="1002700"/>
                  </a:lnTo>
                  <a:cubicBezTo>
                    <a:pt x="4054146" y="1071279"/>
                    <a:pt x="3998266" y="1127159"/>
                    <a:pt x="3929686" y="1127159"/>
                  </a:cubicBezTo>
                  <a:close/>
                </a:path>
              </a:pathLst>
            </a:custGeom>
            <a:solidFill>
              <a:srgbClr val="FFF2E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08876" y="3444405"/>
            <a:ext cx="11150424" cy="2591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5372714" y="6845522"/>
            <a:ext cx="12760083" cy="1473028"/>
            <a:chOff x="0" y="0"/>
            <a:chExt cx="5720705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20705" cy="660400"/>
            </a:xfrm>
            <a:custGeom>
              <a:avLst/>
              <a:gdLst/>
              <a:ahLst/>
              <a:cxnLst/>
              <a:rect l="l" t="t" r="r" b="b"/>
              <a:pathLst>
                <a:path w="5720705" h="660400">
                  <a:moveTo>
                    <a:pt x="559624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96246" y="0"/>
                  </a:lnTo>
                  <a:cubicBezTo>
                    <a:pt x="5664826" y="0"/>
                    <a:pt x="5720705" y="55880"/>
                    <a:pt x="5720705" y="124460"/>
                  </a:cubicBezTo>
                  <a:lnTo>
                    <a:pt x="5720705" y="535940"/>
                  </a:lnTo>
                  <a:cubicBezTo>
                    <a:pt x="5720705" y="604520"/>
                    <a:pt x="5664826" y="660400"/>
                    <a:pt x="5596246" y="660400"/>
                  </a:cubicBezTo>
                  <a:close/>
                </a:path>
              </a:pathLst>
            </a:custGeom>
            <a:solidFill>
              <a:srgbClr val="73C8B1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631202" y="7192297"/>
            <a:ext cx="12105772" cy="7794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 flipH="1">
            <a:off x="3648869" y="5630897"/>
            <a:ext cx="1981431" cy="146625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737372">
            <a:off x="15731944" y="3388009"/>
            <a:ext cx="2357293" cy="78862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708913" y="8592983"/>
            <a:ext cx="10590600" cy="1330635"/>
            <a:chOff x="0" y="0"/>
            <a:chExt cx="28706733" cy="360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706735" cy="3606800"/>
            </a:xfrm>
            <a:custGeom>
              <a:avLst/>
              <a:gdLst/>
              <a:ahLst/>
              <a:cxnLst/>
              <a:rect l="l" t="t" r="r" b="b"/>
              <a:pathLst>
                <a:path w="28706735" h="3606800">
                  <a:moveTo>
                    <a:pt x="28706735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8706735" y="3606800"/>
                  </a:lnTo>
                  <a:lnTo>
                    <a:pt x="27665335" y="1803400"/>
                  </a:lnTo>
                  <a:close/>
                </a:path>
              </a:pathLst>
            </a:custGeom>
            <a:solidFill>
              <a:srgbClr val="FFE57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51026" y="3308284"/>
            <a:ext cx="4188558" cy="1389685"/>
            <a:chOff x="0" y="0"/>
            <a:chExt cx="1416870" cy="4700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6870" cy="470091"/>
            </a:xfrm>
            <a:custGeom>
              <a:avLst/>
              <a:gdLst/>
              <a:ahLst/>
              <a:cxnLst/>
              <a:rect l="l" t="t" r="r" b="b"/>
              <a:pathLst>
                <a:path w="1416870" h="470091">
                  <a:moveTo>
                    <a:pt x="1292410" y="59690"/>
                  </a:moveTo>
                  <a:cubicBezTo>
                    <a:pt x="1327970" y="59690"/>
                    <a:pt x="1357180" y="88900"/>
                    <a:pt x="1357180" y="124460"/>
                  </a:cubicBezTo>
                  <a:lnTo>
                    <a:pt x="1357180" y="345631"/>
                  </a:lnTo>
                  <a:cubicBezTo>
                    <a:pt x="1357180" y="381191"/>
                    <a:pt x="1327970" y="410401"/>
                    <a:pt x="1292410" y="410401"/>
                  </a:cubicBezTo>
                  <a:lnTo>
                    <a:pt x="124460" y="410401"/>
                  </a:lnTo>
                  <a:cubicBezTo>
                    <a:pt x="88900" y="410401"/>
                    <a:pt x="59690" y="381191"/>
                    <a:pt x="59690" y="34563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92410" y="59690"/>
                  </a:lnTo>
                  <a:moveTo>
                    <a:pt x="129241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45631"/>
                  </a:lnTo>
                  <a:cubicBezTo>
                    <a:pt x="0" y="414211"/>
                    <a:pt x="55880" y="470091"/>
                    <a:pt x="124460" y="470091"/>
                  </a:cubicBezTo>
                  <a:lnTo>
                    <a:pt x="1292410" y="470091"/>
                  </a:lnTo>
                  <a:cubicBezTo>
                    <a:pt x="1360990" y="470091"/>
                    <a:pt x="1416870" y="414211"/>
                    <a:pt x="1416870" y="345631"/>
                  </a:cubicBezTo>
                  <a:lnTo>
                    <a:pt x="1416870" y="124460"/>
                  </a:lnTo>
                  <a:cubicBezTo>
                    <a:pt x="1416870" y="55880"/>
                    <a:pt x="1360990" y="0"/>
                    <a:pt x="1292410" y="0"/>
                  </a:cubicBezTo>
                  <a:close/>
                </a:path>
              </a:pathLst>
            </a:custGeom>
            <a:solidFill>
              <a:srgbClr val="A4914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443789" y="766391"/>
            <a:ext cx="13400421" cy="135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0"/>
              </a:lnSpc>
            </a:pPr>
            <a:r>
              <a:rPr lang="en-US" sz="8827">
                <a:solidFill>
                  <a:srgbClr val="FFFFFF"/>
                </a:solidFill>
                <a:cs typeface="Arabica"/>
              </a:rPr>
              <a:t>แปลงข้อมูลและกำจัด Outlier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02164" y="8783971"/>
            <a:ext cx="12817946" cy="76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3"/>
              </a:lnSpc>
            </a:pPr>
            <a:r>
              <a:rPr lang="en-US" sz="4599" dirty="0" err="1">
                <a:solidFill>
                  <a:srgbClr val="006015"/>
                </a:solidFill>
                <a:latin typeface="Arabica" panose="020B0604020202020204" charset="0"/>
                <a:cs typeface="Arabica" panose="020B0604020202020204" charset="0"/>
              </a:rPr>
              <a:t>แปลงทุก</a:t>
            </a:r>
            <a:r>
              <a:rPr lang="en-US" sz="4599" dirty="0">
                <a:solidFill>
                  <a:srgbClr val="006015"/>
                </a:solidFill>
                <a:latin typeface="Arabica" panose="020B0604020202020204" charset="0"/>
                <a:cs typeface="Arabica" panose="020B0604020202020204" charset="0"/>
              </a:rPr>
              <a:t> feature </a:t>
            </a:r>
            <a:r>
              <a:rPr lang="en-US" sz="4599" dirty="0" err="1">
                <a:solidFill>
                  <a:srgbClr val="006015"/>
                </a:solidFill>
                <a:latin typeface="Arabica" panose="020B0604020202020204" charset="0"/>
                <a:cs typeface="Arabica" panose="020B0604020202020204" charset="0"/>
              </a:rPr>
              <a:t>ให้เป็น</a:t>
            </a:r>
            <a:r>
              <a:rPr lang="en-US" sz="4599" dirty="0">
                <a:solidFill>
                  <a:srgbClr val="006015"/>
                </a:solidFill>
                <a:latin typeface="Arabica" panose="020B0604020202020204" charset="0"/>
                <a:cs typeface="Arabica" panose="020B0604020202020204" charset="0"/>
              </a:rPr>
              <a:t> continuous feature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8046406" cy="69598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86305" y="3664440"/>
            <a:ext cx="11469145" cy="581444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144000" y="-2799756"/>
            <a:ext cx="12406974" cy="612455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434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597012" y="372977"/>
            <a:ext cx="13400421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Arabica"/>
              </a:rPr>
              <a:t>Dimensionally Reduction</a:t>
            </a:r>
          </a:p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Arabica"/>
              </a:rPr>
              <a:t>BY using PCA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68048" y="1162315"/>
            <a:ext cx="2188222" cy="250212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246181" y="3664440"/>
            <a:ext cx="3868807" cy="5814441"/>
            <a:chOff x="0" y="0"/>
            <a:chExt cx="1308707" cy="19668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8708" cy="1966860"/>
            </a:xfrm>
            <a:custGeom>
              <a:avLst/>
              <a:gdLst/>
              <a:ahLst/>
              <a:cxnLst/>
              <a:rect l="l" t="t" r="r" b="b"/>
              <a:pathLst>
                <a:path w="1308708" h="1966860">
                  <a:moveTo>
                    <a:pt x="1184247" y="59690"/>
                  </a:moveTo>
                  <a:cubicBezTo>
                    <a:pt x="1219807" y="59690"/>
                    <a:pt x="1249017" y="88900"/>
                    <a:pt x="1249017" y="124460"/>
                  </a:cubicBezTo>
                  <a:lnTo>
                    <a:pt x="1249017" y="1842400"/>
                  </a:lnTo>
                  <a:cubicBezTo>
                    <a:pt x="1249017" y="1877960"/>
                    <a:pt x="1219807" y="1907170"/>
                    <a:pt x="1184247" y="1907170"/>
                  </a:cubicBezTo>
                  <a:lnTo>
                    <a:pt x="124460" y="1907170"/>
                  </a:lnTo>
                  <a:cubicBezTo>
                    <a:pt x="88900" y="1907170"/>
                    <a:pt x="59690" y="1877960"/>
                    <a:pt x="59690" y="1842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4247" y="59690"/>
                  </a:lnTo>
                  <a:moveTo>
                    <a:pt x="118424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42400"/>
                  </a:lnTo>
                  <a:cubicBezTo>
                    <a:pt x="0" y="1910980"/>
                    <a:pt x="55880" y="1966860"/>
                    <a:pt x="124460" y="1966860"/>
                  </a:cubicBezTo>
                  <a:lnTo>
                    <a:pt x="1184247" y="1966860"/>
                  </a:lnTo>
                  <a:cubicBezTo>
                    <a:pt x="1252828" y="1966860"/>
                    <a:pt x="1308708" y="1910980"/>
                    <a:pt x="1308708" y="1842400"/>
                  </a:cubicBezTo>
                  <a:lnTo>
                    <a:pt x="1308708" y="124460"/>
                  </a:lnTo>
                  <a:cubicBezTo>
                    <a:pt x="1308707" y="55880"/>
                    <a:pt x="1252827" y="0"/>
                    <a:pt x="1184247" y="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094516" y="2068427"/>
            <a:ext cx="3860933" cy="612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8"/>
              </a:lnSpc>
            </a:pPr>
            <a:r>
              <a:rPr lang="en-US" sz="3584">
                <a:solidFill>
                  <a:srgbClr val="FFF2E6"/>
                </a:solidFill>
                <a:latin typeface="Pridi Regular"/>
              </a:rPr>
              <a:t>n_components = 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6125" y="729184"/>
            <a:ext cx="6985381" cy="3596561"/>
            <a:chOff x="0" y="0"/>
            <a:chExt cx="2362956" cy="1216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956" cy="1216614"/>
            </a:xfrm>
            <a:custGeom>
              <a:avLst/>
              <a:gdLst/>
              <a:ahLst/>
              <a:cxnLst/>
              <a:rect l="l" t="t" r="r" b="b"/>
              <a:pathLst>
                <a:path w="2362956" h="1216614">
                  <a:moveTo>
                    <a:pt x="2238496" y="1216614"/>
                  </a:moveTo>
                  <a:lnTo>
                    <a:pt x="124460" y="1216614"/>
                  </a:lnTo>
                  <a:cubicBezTo>
                    <a:pt x="55880" y="1216614"/>
                    <a:pt x="0" y="1160734"/>
                    <a:pt x="0" y="10921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38496" y="0"/>
                  </a:lnTo>
                  <a:cubicBezTo>
                    <a:pt x="2307076" y="0"/>
                    <a:pt x="2362956" y="55880"/>
                    <a:pt x="2362956" y="124460"/>
                  </a:cubicBezTo>
                  <a:lnTo>
                    <a:pt x="2362956" y="1092154"/>
                  </a:lnTo>
                  <a:cubicBezTo>
                    <a:pt x="2362956" y="1160734"/>
                    <a:pt x="2307076" y="1216614"/>
                    <a:pt x="2238496" y="1216614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b="63398"/>
          <a:stretch>
            <a:fillRect/>
          </a:stretch>
        </p:blipFill>
        <p:spPr>
          <a:xfrm>
            <a:off x="2001006" y="1028700"/>
            <a:ext cx="6160259" cy="299752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559607" y="3175912"/>
            <a:ext cx="7699693" cy="3596561"/>
            <a:chOff x="0" y="0"/>
            <a:chExt cx="2604588" cy="1216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4588" cy="1216614"/>
            </a:xfrm>
            <a:custGeom>
              <a:avLst/>
              <a:gdLst/>
              <a:ahLst/>
              <a:cxnLst/>
              <a:rect l="l" t="t" r="r" b="b"/>
              <a:pathLst>
                <a:path w="2604588" h="1216614">
                  <a:moveTo>
                    <a:pt x="2480127" y="1216614"/>
                  </a:moveTo>
                  <a:lnTo>
                    <a:pt x="124460" y="1216614"/>
                  </a:lnTo>
                  <a:cubicBezTo>
                    <a:pt x="55880" y="1216614"/>
                    <a:pt x="0" y="1160734"/>
                    <a:pt x="0" y="10921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80128" y="0"/>
                  </a:lnTo>
                  <a:cubicBezTo>
                    <a:pt x="2548708" y="0"/>
                    <a:pt x="2604588" y="55880"/>
                    <a:pt x="2604588" y="124460"/>
                  </a:cubicBezTo>
                  <a:lnTo>
                    <a:pt x="2604588" y="1092154"/>
                  </a:lnTo>
                  <a:cubicBezTo>
                    <a:pt x="2604588" y="1160734"/>
                    <a:pt x="2548708" y="1216614"/>
                    <a:pt x="2480128" y="1216614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35458" b="32540"/>
          <a:stretch>
            <a:fillRect/>
          </a:stretch>
        </p:blipFill>
        <p:spPr>
          <a:xfrm>
            <a:off x="10009807" y="3527847"/>
            <a:ext cx="6799292" cy="289269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444307" y="6206631"/>
            <a:ext cx="7699693" cy="3596561"/>
            <a:chOff x="0" y="0"/>
            <a:chExt cx="2604588" cy="1216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04588" cy="1216614"/>
            </a:xfrm>
            <a:custGeom>
              <a:avLst/>
              <a:gdLst/>
              <a:ahLst/>
              <a:cxnLst/>
              <a:rect l="l" t="t" r="r" b="b"/>
              <a:pathLst>
                <a:path w="2604588" h="1216614">
                  <a:moveTo>
                    <a:pt x="2480127" y="1216614"/>
                  </a:moveTo>
                  <a:lnTo>
                    <a:pt x="124460" y="1216614"/>
                  </a:lnTo>
                  <a:cubicBezTo>
                    <a:pt x="55880" y="1216614"/>
                    <a:pt x="0" y="1160734"/>
                    <a:pt x="0" y="10921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80128" y="0"/>
                  </a:lnTo>
                  <a:cubicBezTo>
                    <a:pt x="2548708" y="0"/>
                    <a:pt x="2604588" y="55880"/>
                    <a:pt x="2604588" y="124460"/>
                  </a:cubicBezTo>
                  <a:lnTo>
                    <a:pt x="2604588" y="1092154"/>
                  </a:lnTo>
                  <a:cubicBezTo>
                    <a:pt x="2604588" y="1160734"/>
                    <a:pt x="2548708" y="1216614"/>
                    <a:pt x="2480128" y="1216614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66519"/>
          <a:stretch>
            <a:fillRect/>
          </a:stretch>
        </p:blipFill>
        <p:spPr>
          <a:xfrm>
            <a:off x="1869188" y="6444977"/>
            <a:ext cx="6861870" cy="305425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559607" y="1261670"/>
            <a:ext cx="7249493" cy="1265794"/>
            <a:chOff x="0" y="0"/>
            <a:chExt cx="20656971" cy="3606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656972" cy="3606800"/>
            </a:xfrm>
            <a:custGeom>
              <a:avLst/>
              <a:gdLst/>
              <a:ahLst/>
              <a:cxnLst/>
              <a:rect l="l" t="t" r="r" b="b"/>
              <a:pathLst>
                <a:path w="20656972" h="3606800">
                  <a:moveTo>
                    <a:pt x="2065697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0656972" y="3606800"/>
                  </a:lnTo>
                  <a:lnTo>
                    <a:pt x="19615572" y="1803400"/>
                  </a:lnTo>
                  <a:close/>
                </a:path>
              </a:pathLst>
            </a:custGeom>
            <a:solidFill>
              <a:srgbClr val="FFE57E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653407" y="1420238"/>
            <a:ext cx="7061893" cy="824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6" lvl="1" indent="-496568">
              <a:lnSpc>
                <a:spcPts val="6393"/>
              </a:lnSpc>
              <a:buFont typeface="Arial"/>
              <a:buChar char="•"/>
            </a:pPr>
            <a:r>
              <a:rPr lang="en-US" sz="4599">
                <a:solidFill>
                  <a:srgbClr val="CD4343"/>
                </a:solidFill>
                <a:latin typeface="Arabica"/>
              </a:rPr>
              <a:t>1st Principle component</a:t>
            </a: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1312013" y="4510603"/>
            <a:ext cx="7249493" cy="1265794"/>
            <a:chOff x="0" y="0"/>
            <a:chExt cx="20656971" cy="3606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656972" cy="3606800"/>
            </a:xfrm>
            <a:custGeom>
              <a:avLst/>
              <a:gdLst/>
              <a:ahLst/>
              <a:cxnLst/>
              <a:rect l="l" t="t" r="r" b="b"/>
              <a:pathLst>
                <a:path w="20656972" h="3606800">
                  <a:moveTo>
                    <a:pt x="2065697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0656972" y="3606800"/>
                  </a:lnTo>
                  <a:lnTo>
                    <a:pt x="19615572" y="1803400"/>
                  </a:lnTo>
                  <a:close/>
                </a:path>
              </a:pathLst>
            </a:custGeom>
            <a:solidFill>
              <a:srgbClr val="FFE57E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439043" y="4669171"/>
            <a:ext cx="6722222" cy="824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6" lvl="1" indent="-496568">
              <a:lnSpc>
                <a:spcPts val="6393"/>
              </a:lnSpc>
              <a:buFont typeface="Arial"/>
              <a:buChar char="•"/>
            </a:pPr>
            <a:r>
              <a:rPr lang="en-US" sz="4599">
                <a:solidFill>
                  <a:srgbClr val="CD4343"/>
                </a:solidFill>
                <a:latin typeface="Arabica"/>
              </a:rPr>
              <a:t>2nd Principle component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784707" y="7558253"/>
            <a:ext cx="7249493" cy="1265794"/>
            <a:chOff x="0" y="0"/>
            <a:chExt cx="20656971" cy="3606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56972" cy="3606800"/>
            </a:xfrm>
            <a:custGeom>
              <a:avLst/>
              <a:gdLst/>
              <a:ahLst/>
              <a:cxnLst/>
              <a:rect l="l" t="t" r="r" b="b"/>
              <a:pathLst>
                <a:path w="20656972" h="3606800">
                  <a:moveTo>
                    <a:pt x="2065697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0656972" y="3606800"/>
                  </a:lnTo>
                  <a:lnTo>
                    <a:pt x="19615572" y="1803400"/>
                  </a:lnTo>
                  <a:close/>
                </a:path>
              </a:pathLst>
            </a:custGeom>
            <a:solidFill>
              <a:srgbClr val="FFE57E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917399" y="7716821"/>
            <a:ext cx="6984108" cy="824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6" lvl="1" indent="-496568">
              <a:lnSpc>
                <a:spcPts val="6393"/>
              </a:lnSpc>
              <a:buFont typeface="Arial"/>
              <a:buChar char="•"/>
            </a:pPr>
            <a:r>
              <a:rPr lang="en-US" sz="4599">
                <a:solidFill>
                  <a:srgbClr val="CD4343"/>
                </a:solidFill>
                <a:latin typeface="Arabica"/>
              </a:rPr>
              <a:t>3rd Principle component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1063791" y="-7816915"/>
            <a:ext cx="19872358" cy="108033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4248" y="3017886"/>
            <a:ext cx="8118140" cy="63199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r="38" b="1597"/>
          <a:stretch>
            <a:fillRect/>
          </a:stretch>
        </p:blipFill>
        <p:spPr>
          <a:xfrm>
            <a:off x="9957635" y="3017886"/>
            <a:ext cx="7470414" cy="621902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21530" y="9472207"/>
            <a:ext cx="6716781" cy="684715"/>
            <a:chOff x="0" y="0"/>
            <a:chExt cx="35381253" cy="360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81254" cy="3606800"/>
            </a:xfrm>
            <a:custGeom>
              <a:avLst/>
              <a:gdLst/>
              <a:ahLst/>
              <a:cxnLst/>
              <a:rect l="l" t="t" r="r" b="b"/>
              <a:pathLst>
                <a:path w="35381254" h="3606800">
                  <a:moveTo>
                    <a:pt x="35381254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35381254" y="3606800"/>
                  </a:lnTo>
                  <a:lnTo>
                    <a:pt x="34339854" y="1803400"/>
                  </a:lnTo>
                  <a:close/>
                </a:path>
              </a:pathLst>
            </a:custGeom>
            <a:solidFill>
              <a:srgbClr val="006015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899298" y="766391"/>
            <a:ext cx="14815511" cy="135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0"/>
              </a:lnSpc>
            </a:pPr>
            <a:r>
              <a:rPr lang="en-US" sz="8827">
                <a:solidFill>
                  <a:srgbClr val="CD4343"/>
                </a:solidFill>
                <a:latin typeface="Arabica"/>
              </a:rPr>
              <a:t>Visualized Principle components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37161" y="9472207"/>
            <a:ext cx="8194686" cy="684715"/>
            <a:chOff x="0" y="0"/>
            <a:chExt cx="43166254" cy="360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166255" cy="3606800"/>
            </a:xfrm>
            <a:custGeom>
              <a:avLst/>
              <a:gdLst/>
              <a:ahLst/>
              <a:cxnLst/>
              <a:rect l="l" t="t" r="r" b="b"/>
              <a:pathLst>
                <a:path w="43166255" h="3606800">
                  <a:moveTo>
                    <a:pt x="43166255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43166255" y="3606800"/>
                  </a:lnTo>
                  <a:lnTo>
                    <a:pt x="42124855" y="1803400"/>
                  </a:lnTo>
                  <a:close/>
                </a:path>
              </a:pathLst>
            </a:custGeom>
            <a:solidFill>
              <a:srgbClr val="00601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946907" y="9518982"/>
            <a:ext cx="5866027" cy="53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3129">
                <a:solidFill>
                  <a:srgbClr val="F5FFFA"/>
                </a:solidFill>
                <a:latin typeface="Garuda Bold"/>
              </a:rPr>
              <a:t>1st &amp; 2nd Principle 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09822" y="9518982"/>
            <a:ext cx="7049364" cy="53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3129">
                <a:solidFill>
                  <a:srgbClr val="F5FFFA"/>
                </a:solidFill>
                <a:latin typeface="Garuda Bold"/>
              </a:rPr>
              <a:t>1st &amp; 2nd &amp; 3rd Principle Components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781" y="692819"/>
            <a:ext cx="16104439" cy="89013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52848">
            <a:off x="620911" y="8095902"/>
            <a:ext cx="3564719" cy="11342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56164" y="1316066"/>
            <a:ext cx="3703136" cy="27403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6552" y="3738505"/>
            <a:ext cx="8909447" cy="2641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565"/>
              </a:lnSpc>
            </a:pPr>
            <a:r>
              <a:rPr lang="en-US" sz="14689" dirty="0">
                <a:solidFill>
                  <a:srgbClr val="004AAD"/>
                </a:solidFill>
                <a:latin typeface="Maitree SemiBold"/>
              </a:rPr>
              <a:t>Modeling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866643" y="-8062891"/>
            <a:ext cx="20021286" cy="108842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96942" y="3279822"/>
            <a:ext cx="9582775" cy="3665853"/>
            <a:chOff x="0" y="0"/>
            <a:chExt cx="3241581" cy="12400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41581" cy="1240054"/>
            </a:xfrm>
            <a:custGeom>
              <a:avLst/>
              <a:gdLst/>
              <a:ahLst/>
              <a:cxnLst/>
              <a:rect l="l" t="t" r="r" b="b"/>
              <a:pathLst>
                <a:path w="3241581" h="1240054">
                  <a:moveTo>
                    <a:pt x="3117120" y="1240054"/>
                  </a:moveTo>
                  <a:lnTo>
                    <a:pt x="124460" y="1240054"/>
                  </a:lnTo>
                  <a:cubicBezTo>
                    <a:pt x="55880" y="1240054"/>
                    <a:pt x="0" y="1184174"/>
                    <a:pt x="0" y="1115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17121" y="0"/>
                  </a:lnTo>
                  <a:cubicBezTo>
                    <a:pt x="3185701" y="0"/>
                    <a:pt x="3241581" y="55880"/>
                    <a:pt x="3241581" y="124460"/>
                  </a:cubicBezTo>
                  <a:lnTo>
                    <a:pt x="3241581" y="1115594"/>
                  </a:lnTo>
                  <a:cubicBezTo>
                    <a:pt x="3241581" y="1184174"/>
                    <a:pt x="3185701" y="1240054"/>
                    <a:pt x="3117121" y="1240054"/>
                  </a:cubicBezTo>
                  <a:close/>
                </a:path>
              </a:pathLst>
            </a:custGeom>
            <a:solidFill>
              <a:srgbClr val="006015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47504"/>
          <a:stretch>
            <a:fillRect/>
          </a:stretch>
        </p:blipFill>
        <p:spPr>
          <a:xfrm>
            <a:off x="2086278" y="3647101"/>
            <a:ext cx="8804102" cy="293129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612294" y="7149758"/>
            <a:ext cx="5666117" cy="894940"/>
            <a:chOff x="0" y="0"/>
            <a:chExt cx="22835670" cy="3606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116103" y="2968605"/>
            <a:ext cx="3858964" cy="3977069"/>
            <a:chOff x="0" y="0"/>
            <a:chExt cx="1305378" cy="13453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5378" cy="1345330"/>
            </a:xfrm>
            <a:custGeom>
              <a:avLst/>
              <a:gdLst/>
              <a:ahLst/>
              <a:cxnLst/>
              <a:rect l="l" t="t" r="r" b="b"/>
              <a:pathLst>
                <a:path w="1305378" h="1345330">
                  <a:moveTo>
                    <a:pt x="1180918" y="1345330"/>
                  </a:moveTo>
                  <a:lnTo>
                    <a:pt x="124460" y="1345330"/>
                  </a:lnTo>
                  <a:cubicBezTo>
                    <a:pt x="55880" y="1345330"/>
                    <a:pt x="0" y="1289449"/>
                    <a:pt x="0" y="12208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0918" y="0"/>
                  </a:lnTo>
                  <a:cubicBezTo>
                    <a:pt x="1249498" y="0"/>
                    <a:pt x="1305378" y="55880"/>
                    <a:pt x="1305378" y="124460"/>
                  </a:cubicBezTo>
                  <a:lnTo>
                    <a:pt x="1305378" y="1220870"/>
                  </a:lnTo>
                  <a:cubicBezTo>
                    <a:pt x="1305378" y="1289450"/>
                    <a:pt x="1249498" y="1345330"/>
                    <a:pt x="1180918" y="1345330"/>
                  </a:cubicBezTo>
                  <a:close/>
                </a:path>
              </a:pathLst>
            </a:custGeom>
            <a:solidFill>
              <a:srgbClr val="006015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t="52207" r="71184"/>
          <a:stretch>
            <a:fillRect/>
          </a:stretch>
        </p:blipFill>
        <p:spPr>
          <a:xfrm>
            <a:off x="12426036" y="3207544"/>
            <a:ext cx="3240271" cy="340844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344025" y="7149758"/>
            <a:ext cx="3404293" cy="943455"/>
            <a:chOff x="0" y="0"/>
            <a:chExt cx="13014511" cy="3606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14511" cy="3606800"/>
            </a:xfrm>
            <a:custGeom>
              <a:avLst/>
              <a:gdLst/>
              <a:ahLst/>
              <a:cxnLst/>
              <a:rect l="l" t="t" r="r" b="b"/>
              <a:pathLst>
                <a:path w="13014511" h="3606800">
                  <a:moveTo>
                    <a:pt x="13014511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3014511" y="3606800"/>
                  </a:lnTo>
                  <a:lnTo>
                    <a:pt x="11973111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721520" y="8640499"/>
            <a:ext cx="12740428" cy="1115066"/>
            <a:chOff x="0" y="0"/>
            <a:chExt cx="75455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545541" cy="660400"/>
            </a:xfrm>
            <a:custGeom>
              <a:avLst/>
              <a:gdLst/>
              <a:ahLst/>
              <a:cxnLst/>
              <a:rect l="l" t="t" r="r" b="b"/>
              <a:pathLst>
                <a:path w="7545541" h="660400">
                  <a:moveTo>
                    <a:pt x="74210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21081" y="0"/>
                  </a:lnTo>
                  <a:cubicBezTo>
                    <a:pt x="7489661" y="0"/>
                    <a:pt x="7545541" y="55880"/>
                    <a:pt x="7545541" y="124460"/>
                  </a:cubicBezTo>
                  <a:lnTo>
                    <a:pt x="7545541" y="535940"/>
                  </a:lnTo>
                  <a:cubicBezTo>
                    <a:pt x="7545541" y="604520"/>
                    <a:pt x="7489661" y="660400"/>
                    <a:pt x="7421081" y="660400"/>
                  </a:cubicBezTo>
                  <a:close/>
                </a:path>
              </a:pathLst>
            </a:custGeom>
            <a:solidFill>
              <a:srgbClr val="A4914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569809" y="8488789"/>
            <a:ext cx="12740428" cy="1115066"/>
            <a:chOff x="0" y="0"/>
            <a:chExt cx="7545541" cy="660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45541" cy="660400"/>
            </a:xfrm>
            <a:custGeom>
              <a:avLst/>
              <a:gdLst/>
              <a:ahLst/>
              <a:cxnLst/>
              <a:rect l="l" t="t" r="r" b="b"/>
              <a:pathLst>
                <a:path w="7545541" h="660400">
                  <a:moveTo>
                    <a:pt x="74210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21081" y="0"/>
                  </a:lnTo>
                  <a:cubicBezTo>
                    <a:pt x="7489661" y="0"/>
                    <a:pt x="7545541" y="55880"/>
                    <a:pt x="7545541" y="124460"/>
                  </a:cubicBezTo>
                  <a:lnTo>
                    <a:pt x="7545541" y="535940"/>
                  </a:lnTo>
                  <a:cubicBezTo>
                    <a:pt x="7545541" y="604520"/>
                    <a:pt x="7489661" y="660400"/>
                    <a:pt x="7421081" y="660400"/>
                  </a:cubicBezTo>
                  <a:close/>
                </a:path>
              </a:pathLst>
            </a:custGeom>
            <a:solidFill>
              <a:srgbClr val="FFE57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415091" y="3207544"/>
            <a:ext cx="909092" cy="909092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370624" y="3147668"/>
            <a:ext cx="909092" cy="909092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9D9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046932" y="639332"/>
            <a:ext cx="12701386" cy="119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3"/>
              </a:lnSpc>
            </a:pPr>
            <a:r>
              <a:rPr lang="en-US" sz="8367" dirty="0">
                <a:solidFill>
                  <a:srgbClr val="F5FFFA"/>
                </a:solidFill>
                <a:latin typeface="Athiti SemiBold"/>
              </a:rPr>
              <a:t>KMEANS CLUSTERING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76949" y="7316260"/>
            <a:ext cx="4736808" cy="50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2"/>
              </a:lnSpc>
            </a:pPr>
            <a:r>
              <a:rPr lang="en-US" sz="2937" dirty="0" err="1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เก็บค่า</a:t>
            </a:r>
            <a:r>
              <a:rPr lang="en-US" sz="2937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 RSS </a:t>
            </a:r>
            <a:r>
              <a:rPr lang="en-US" sz="2937" dirty="0" err="1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ไว้ในอาเรย์</a:t>
            </a:r>
            <a:r>
              <a:rPr lang="en-US" sz="2937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2937" dirty="0" err="1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wcss</a:t>
            </a:r>
            <a:r>
              <a:rPr lang="en-US" sz="2937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65931" y="7328385"/>
            <a:ext cx="2444306" cy="529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</a:pPr>
            <a:r>
              <a:rPr lang="en-US" sz="3096" dirty="0">
                <a:solidFill>
                  <a:srgbClr val="006015"/>
                </a:solidFill>
                <a:latin typeface="Mitr Regular"/>
              </a:rPr>
              <a:t>Output: RSS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69809" y="8672800"/>
            <a:ext cx="12740428" cy="67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3"/>
              </a:lnSpc>
            </a:pPr>
            <a:r>
              <a:rPr lang="en-US" sz="3902">
                <a:solidFill>
                  <a:srgbClr val="000000"/>
                </a:solidFill>
                <a:cs typeface="Pridi Regular"/>
              </a:rPr>
              <a:t>คำนวณ RSS สำหรับ n_clusters ตั้งแต่ 1 - 10 บน KMeans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68000" y="3203622"/>
            <a:ext cx="314340" cy="7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1">
                <a:solidFill>
                  <a:srgbClr val="000000"/>
                </a:solidFill>
                <a:latin typeface="Pridi Regular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453" y="283544"/>
            <a:ext cx="17500540" cy="9683198"/>
            <a:chOff x="0" y="0"/>
            <a:chExt cx="3888487" cy="2151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88487" cy="2151533"/>
            </a:xfrm>
            <a:custGeom>
              <a:avLst/>
              <a:gdLst/>
              <a:ahLst/>
              <a:cxnLst/>
              <a:rect l="l" t="t" r="r" b="b"/>
              <a:pathLst>
                <a:path w="3888487" h="2151533">
                  <a:moveTo>
                    <a:pt x="3764027" y="2151533"/>
                  </a:moveTo>
                  <a:lnTo>
                    <a:pt x="124460" y="2151533"/>
                  </a:lnTo>
                  <a:cubicBezTo>
                    <a:pt x="55880" y="2151533"/>
                    <a:pt x="0" y="2095653"/>
                    <a:pt x="0" y="2027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4027" y="0"/>
                  </a:lnTo>
                  <a:cubicBezTo>
                    <a:pt x="3832607" y="0"/>
                    <a:pt x="3888487" y="55880"/>
                    <a:pt x="3888487" y="124460"/>
                  </a:cubicBezTo>
                  <a:lnTo>
                    <a:pt x="3888487" y="2027073"/>
                  </a:lnTo>
                  <a:cubicBezTo>
                    <a:pt x="3888487" y="2095653"/>
                    <a:pt x="3832607" y="2151533"/>
                    <a:pt x="3764027" y="2151533"/>
                  </a:cubicBezTo>
                  <a:close/>
                </a:path>
              </a:pathLst>
            </a:custGeom>
            <a:solidFill>
              <a:srgbClr val="F5FF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49007" y="2481818"/>
            <a:ext cx="10117741" cy="7094186"/>
            <a:chOff x="0" y="0"/>
            <a:chExt cx="2729593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9593" cy="1913890"/>
            </a:xfrm>
            <a:custGeom>
              <a:avLst/>
              <a:gdLst/>
              <a:ahLst/>
              <a:cxnLst/>
              <a:rect l="l" t="t" r="r" b="b"/>
              <a:pathLst>
                <a:path w="2729593" h="1913890">
                  <a:moveTo>
                    <a:pt x="2605133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05133" y="0"/>
                  </a:lnTo>
                  <a:cubicBezTo>
                    <a:pt x="2673713" y="0"/>
                    <a:pt x="2729593" y="55880"/>
                    <a:pt x="2729593" y="124460"/>
                  </a:cubicBezTo>
                  <a:lnTo>
                    <a:pt x="2729593" y="1789430"/>
                  </a:lnTo>
                  <a:cubicBezTo>
                    <a:pt x="2729593" y="1858010"/>
                    <a:pt x="2673713" y="1913890"/>
                    <a:pt x="2605133" y="1913890"/>
                  </a:cubicBezTo>
                  <a:close/>
                </a:path>
              </a:pathLst>
            </a:custGeom>
            <a:solidFill>
              <a:srgbClr val="00601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25148" y="2751853"/>
            <a:ext cx="9444344" cy="646433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999690" y="2481818"/>
            <a:ext cx="909092" cy="90909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955222" y="2421942"/>
            <a:ext cx="909092" cy="90909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9D9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493630" y="5726348"/>
            <a:ext cx="5448072" cy="860501"/>
            <a:chOff x="0" y="0"/>
            <a:chExt cx="22835670" cy="3606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sp>
        <p:nvSpPr>
          <p:cNvPr id="13" name="AutoShape 13"/>
          <p:cNvSpPr/>
          <p:nvPr/>
        </p:nvSpPr>
        <p:spPr>
          <a:xfrm rot="10779520">
            <a:off x="7375756" y="6132786"/>
            <a:ext cx="3264241" cy="0"/>
          </a:xfrm>
          <a:prstGeom prst="line">
            <a:avLst/>
          </a:prstGeom>
          <a:ln w="47625" cap="rnd">
            <a:solidFill>
              <a:srgbClr val="CD4343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4" name="Group 14"/>
          <p:cNvGrpSpPr/>
          <p:nvPr/>
        </p:nvGrpSpPr>
        <p:grpSpPr>
          <a:xfrm>
            <a:off x="2692866" y="998172"/>
            <a:ext cx="13248836" cy="1115066"/>
            <a:chOff x="0" y="0"/>
            <a:chExt cx="7846647" cy="660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46647" cy="660400"/>
            </a:xfrm>
            <a:custGeom>
              <a:avLst/>
              <a:gdLst/>
              <a:ahLst/>
              <a:cxnLst/>
              <a:rect l="l" t="t" r="r" b="b"/>
              <a:pathLst>
                <a:path w="7846647" h="660400">
                  <a:moveTo>
                    <a:pt x="772218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22187" y="0"/>
                  </a:lnTo>
                  <a:cubicBezTo>
                    <a:pt x="7790767" y="0"/>
                    <a:pt x="7846647" y="55880"/>
                    <a:pt x="7846647" y="124460"/>
                  </a:cubicBezTo>
                  <a:lnTo>
                    <a:pt x="7846647" y="535940"/>
                  </a:lnTo>
                  <a:cubicBezTo>
                    <a:pt x="7846647" y="604520"/>
                    <a:pt x="7790767" y="660400"/>
                    <a:pt x="7722187" y="660400"/>
                  </a:cubicBezTo>
                  <a:close/>
                </a:path>
              </a:pathLst>
            </a:custGeom>
            <a:solidFill>
              <a:srgbClr val="A49148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511264" y="846462"/>
            <a:ext cx="13265473" cy="1115066"/>
            <a:chOff x="0" y="0"/>
            <a:chExt cx="7856500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856500" cy="660400"/>
            </a:xfrm>
            <a:custGeom>
              <a:avLst/>
              <a:gdLst/>
              <a:ahLst/>
              <a:cxnLst/>
              <a:rect l="l" t="t" r="r" b="b"/>
              <a:pathLst>
                <a:path w="7856500" h="660400">
                  <a:moveTo>
                    <a:pt x="77320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32040" y="0"/>
                  </a:lnTo>
                  <a:cubicBezTo>
                    <a:pt x="7800620" y="0"/>
                    <a:pt x="7856500" y="55880"/>
                    <a:pt x="7856500" y="124460"/>
                  </a:cubicBezTo>
                  <a:lnTo>
                    <a:pt x="7856500" y="535940"/>
                  </a:lnTo>
                  <a:cubicBezTo>
                    <a:pt x="7856500" y="604520"/>
                    <a:pt x="7800620" y="660400"/>
                    <a:pt x="7732040" y="660400"/>
                  </a:cubicBezTo>
                  <a:close/>
                </a:path>
              </a:pathLst>
            </a:custGeom>
            <a:solidFill>
              <a:srgbClr val="FFE57E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217666" y="2477896"/>
            <a:ext cx="384206" cy="7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1">
                <a:solidFill>
                  <a:srgbClr val="000000"/>
                </a:solidFill>
                <a:latin typeface="Pridi Regular"/>
              </a:rPr>
              <a:t>2.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48487" y="5884244"/>
            <a:ext cx="4538357" cy="48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>
                <a:solidFill>
                  <a:srgbClr val="006015"/>
                </a:solidFill>
                <a:latin typeface="Mitr Regular"/>
              </a:rPr>
              <a:t>Elbow Point คือ 3 clusters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11264" y="1030474"/>
            <a:ext cx="13265473" cy="67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3"/>
              </a:lnSpc>
            </a:pPr>
            <a:r>
              <a:rPr lang="en-US" sz="3902">
                <a:solidFill>
                  <a:srgbClr val="000000"/>
                </a:solidFill>
                <a:cs typeface="Pridi Regular"/>
              </a:rPr>
              <a:t>ใช้ Elbow Method เพื่อหาค่า RSS ที่ดีที่สุดสำหรับจำนวน clusters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781" y="692819"/>
            <a:ext cx="16104439" cy="89013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67951" y="6786970"/>
            <a:ext cx="3320049" cy="31872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38991" y="3231100"/>
            <a:ext cx="6015208" cy="401013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214871">
            <a:off x="485215" y="1017306"/>
            <a:ext cx="3695481" cy="11959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201409" y="3323423"/>
            <a:ext cx="5549329" cy="370070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544645" y="418392"/>
            <a:ext cx="7579710" cy="1601617"/>
            <a:chOff x="0" y="0"/>
            <a:chExt cx="4489097" cy="9485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89097" cy="948561"/>
            </a:xfrm>
            <a:custGeom>
              <a:avLst/>
              <a:gdLst/>
              <a:ahLst/>
              <a:cxnLst/>
              <a:rect l="l" t="t" r="r" b="b"/>
              <a:pathLst>
                <a:path w="4489097" h="948561">
                  <a:moveTo>
                    <a:pt x="4364637" y="948560"/>
                  </a:moveTo>
                  <a:lnTo>
                    <a:pt x="124460" y="948560"/>
                  </a:lnTo>
                  <a:cubicBezTo>
                    <a:pt x="55880" y="948560"/>
                    <a:pt x="0" y="892680"/>
                    <a:pt x="0" y="8241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64637" y="0"/>
                  </a:lnTo>
                  <a:cubicBezTo>
                    <a:pt x="4433217" y="0"/>
                    <a:pt x="4489097" y="55880"/>
                    <a:pt x="4489097" y="124460"/>
                  </a:cubicBezTo>
                  <a:lnTo>
                    <a:pt x="4489097" y="824100"/>
                  </a:lnTo>
                  <a:cubicBezTo>
                    <a:pt x="4489097" y="892680"/>
                    <a:pt x="4433217" y="948561"/>
                    <a:pt x="4364637" y="948561"/>
                  </a:cubicBezTo>
                  <a:close/>
                </a:path>
              </a:pathLst>
            </a:custGeom>
            <a:solidFill>
              <a:srgbClr val="FFE57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354145" y="227892"/>
            <a:ext cx="7579710" cy="1601617"/>
            <a:chOff x="0" y="0"/>
            <a:chExt cx="4489097" cy="9485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89097" cy="948561"/>
            </a:xfrm>
            <a:custGeom>
              <a:avLst/>
              <a:gdLst/>
              <a:ahLst/>
              <a:cxnLst/>
              <a:rect l="l" t="t" r="r" b="b"/>
              <a:pathLst>
                <a:path w="4489097" h="948561">
                  <a:moveTo>
                    <a:pt x="4364637" y="948560"/>
                  </a:moveTo>
                  <a:lnTo>
                    <a:pt x="124460" y="948560"/>
                  </a:lnTo>
                  <a:cubicBezTo>
                    <a:pt x="55880" y="948560"/>
                    <a:pt x="0" y="892680"/>
                    <a:pt x="0" y="8241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64637" y="0"/>
                  </a:lnTo>
                  <a:cubicBezTo>
                    <a:pt x="4433217" y="0"/>
                    <a:pt x="4489097" y="55880"/>
                    <a:pt x="4489097" y="124460"/>
                  </a:cubicBezTo>
                  <a:lnTo>
                    <a:pt x="4489097" y="824100"/>
                  </a:lnTo>
                  <a:cubicBezTo>
                    <a:pt x="4489097" y="892680"/>
                    <a:pt x="4433217" y="948561"/>
                    <a:pt x="4364637" y="948561"/>
                  </a:cubicBezTo>
                  <a:close/>
                </a:path>
              </a:pathLst>
            </a:custGeom>
            <a:solidFill>
              <a:srgbClr val="F6C32C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836088" y="600496"/>
            <a:ext cx="6615824" cy="244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9"/>
              </a:lnSpc>
            </a:pPr>
            <a:r>
              <a:rPr lang="en-US" sz="7699">
                <a:solidFill>
                  <a:srgbClr val="292929"/>
                </a:solidFill>
                <a:cs typeface="Arabica"/>
              </a:rPr>
              <a:t>ที่มาและความสำคัญ</a:t>
            </a:r>
          </a:p>
          <a:p>
            <a:pPr>
              <a:lnSpc>
                <a:spcPts val="9900"/>
              </a:lnSpc>
            </a:pPr>
            <a:endParaRPr lang="en-US" sz="7699">
              <a:solidFill>
                <a:srgbClr val="292929"/>
              </a:solidFill>
              <a:cs typeface="Arab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453" y="283544"/>
            <a:ext cx="17500540" cy="9683198"/>
            <a:chOff x="0" y="0"/>
            <a:chExt cx="3888487" cy="2151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88487" cy="2151533"/>
            </a:xfrm>
            <a:custGeom>
              <a:avLst/>
              <a:gdLst/>
              <a:ahLst/>
              <a:cxnLst/>
              <a:rect l="l" t="t" r="r" b="b"/>
              <a:pathLst>
                <a:path w="3888487" h="2151533">
                  <a:moveTo>
                    <a:pt x="3764027" y="2151533"/>
                  </a:moveTo>
                  <a:lnTo>
                    <a:pt x="124460" y="2151533"/>
                  </a:lnTo>
                  <a:cubicBezTo>
                    <a:pt x="55880" y="2151533"/>
                    <a:pt x="0" y="2095653"/>
                    <a:pt x="0" y="2027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4027" y="0"/>
                  </a:lnTo>
                  <a:cubicBezTo>
                    <a:pt x="3832607" y="0"/>
                    <a:pt x="3888487" y="55880"/>
                    <a:pt x="3888487" y="124460"/>
                  </a:cubicBezTo>
                  <a:lnTo>
                    <a:pt x="3888487" y="2027073"/>
                  </a:lnTo>
                  <a:cubicBezTo>
                    <a:pt x="3888487" y="2095653"/>
                    <a:pt x="3832607" y="2151533"/>
                    <a:pt x="3764027" y="2151533"/>
                  </a:cubicBezTo>
                  <a:close/>
                </a:path>
              </a:pathLst>
            </a:custGeom>
            <a:solidFill>
              <a:srgbClr val="F5FF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023450" y="998172"/>
            <a:ext cx="12483770" cy="1115066"/>
            <a:chOff x="0" y="0"/>
            <a:chExt cx="7393535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93536" cy="660400"/>
            </a:xfrm>
            <a:custGeom>
              <a:avLst/>
              <a:gdLst/>
              <a:ahLst/>
              <a:cxnLst/>
              <a:rect l="l" t="t" r="r" b="b"/>
              <a:pathLst>
                <a:path w="7393536" h="660400">
                  <a:moveTo>
                    <a:pt x="726907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69075" y="0"/>
                  </a:lnTo>
                  <a:cubicBezTo>
                    <a:pt x="7337655" y="0"/>
                    <a:pt x="7393536" y="55880"/>
                    <a:pt x="7393536" y="124460"/>
                  </a:cubicBezTo>
                  <a:lnTo>
                    <a:pt x="7393536" y="535940"/>
                  </a:lnTo>
                  <a:cubicBezTo>
                    <a:pt x="7393536" y="604520"/>
                    <a:pt x="7337655" y="660400"/>
                    <a:pt x="7269075" y="660400"/>
                  </a:cubicBezTo>
                  <a:close/>
                </a:path>
              </a:pathLst>
            </a:custGeom>
            <a:solidFill>
              <a:srgbClr val="A4914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867881" y="846462"/>
            <a:ext cx="12448736" cy="1115066"/>
            <a:chOff x="0" y="0"/>
            <a:chExt cx="7372786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72786" cy="660400"/>
            </a:xfrm>
            <a:custGeom>
              <a:avLst/>
              <a:gdLst/>
              <a:ahLst/>
              <a:cxnLst/>
              <a:rect l="l" t="t" r="r" b="b"/>
              <a:pathLst>
                <a:path w="7372786" h="660400">
                  <a:moveTo>
                    <a:pt x="724832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8327" y="0"/>
                  </a:lnTo>
                  <a:cubicBezTo>
                    <a:pt x="7316906" y="0"/>
                    <a:pt x="7372786" y="55880"/>
                    <a:pt x="7372786" y="124460"/>
                  </a:cubicBezTo>
                  <a:lnTo>
                    <a:pt x="7372786" y="535940"/>
                  </a:lnTo>
                  <a:cubicBezTo>
                    <a:pt x="7372786" y="604520"/>
                    <a:pt x="7316906" y="660400"/>
                    <a:pt x="7248327" y="660400"/>
                  </a:cubicBezTo>
                  <a:close/>
                </a:path>
              </a:pathLst>
            </a:custGeom>
            <a:solidFill>
              <a:srgbClr val="FFE57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11264" y="1030474"/>
            <a:ext cx="13265473" cy="67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3"/>
              </a:lnSpc>
            </a:pPr>
            <a:r>
              <a:rPr lang="en-US" sz="3902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นำค่า</a:t>
            </a:r>
            <a:r>
              <a:rPr lang="en-US" sz="3902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3902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n_clusters</a:t>
            </a:r>
            <a:r>
              <a:rPr lang="en-US" sz="3902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= 3 </a:t>
            </a:r>
            <a:r>
              <a:rPr lang="en-US" sz="3902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ที่เหมาะสมมาทำ</a:t>
            </a:r>
            <a:r>
              <a:rPr lang="en-US" sz="3902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3902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KMeans</a:t>
            </a:r>
            <a:r>
              <a:rPr lang="en-US" sz="3902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Clustering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874089" y="3663196"/>
            <a:ext cx="8304078" cy="5981788"/>
            <a:chOff x="0" y="0"/>
            <a:chExt cx="9640544" cy="6944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40544" cy="6944502"/>
            </a:xfrm>
            <a:custGeom>
              <a:avLst/>
              <a:gdLst/>
              <a:ahLst/>
              <a:cxnLst/>
              <a:rect l="l" t="t" r="r" b="b"/>
              <a:pathLst>
                <a:path w="9640544" h="6944502">
                  <a:moveTo>
                    <a:pt x="9516084" y="6944502"/>
                  </a:moveTo>
                  <a:lnTo>
                    <a:pt x="124460" y="6944502"/>
                  </a:lnTo>
                  <a:cubicBezTo>
                    <a:pt x="55880" y="6944502"/>
                    <a:pt x="0" y="6888622"/>
                    <a:pt x="0" y="68200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516084" y="0"/>
                  </a:lnTo>
                  <a:cubicBezTo>
                    <a:pt x="9584664" y="0"/>
                    <a:pt x="9640544" y="55880"/>
                    <a:pt x="9640544" y="124460"/>
                  </a:cubicBezTo>
                  <a:lnTo>
                    <a:pt x="9640544" y="6820043"/>
                  </a:lnTo>
                  <a:cubicBezTo>
                    <a:pt x="9640544" y="6888622"/>
                    <a:pt x="9584664" y="6944502"/>
                    <a:pt x="9516084" y="6944502"/>
                  </a:cubicBezTo>
                  <a:close/>
                </a:path>
              </a:pathLst>
            </a:custGeom>
            <a:solidFill>
              <a:srgbClr val="006015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52036" y="3857194"/>
            <a:ext cx="7630484" cy="546887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39778" y="2451729"/>
            <a:ext cx="9085171" cy="1784228"/>
            <a:chOff x="0" y="0"/>
            <a:chExt cx="10547346" cy="20713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47346" cy="2071383"/>
            </a:xfrm>
            <a:custGeom>
              <a:avLst/>
              <a:gdLst/>
              <a:ahLst/>
              <a:cxnLst/>
              <a:rect l="l" t="t" r="r" b="b"/>
              <a:pathLst>
                <a:path w="10547346" h="2071383">
                  <a:moveTo>
                    <a:pt x="10422886" y="2071383"/>
                  </a:moveTo>
                  <a:lnTo>
                    <a:pt x="124460" y="2071383"/>
                  </a:lnTo>
                  <a:cubicBezTo>
                    <a:pt x="55880" y="2071383"/>
                    <a:pt x="0" y="2015503"/>
                    <a:pt x="0" y="19469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22886" y="0"/>
                  </a:lnTo>
                  <a:cubicBezTo>
                    <a:pt x="10491466" y="0"/>
                    <a:pt x="10547346" y="55880"/>
                    <a:pt x="10547346" y="124460"/>
                  </a:cubicBezTo>
                  <a:lnTo>
                    <a:pt x="10547346" y="1946923"/>
                  </a:lnTo>
                  <a:cubicBezTo>
                    <a:pt x="10547346" y="2015503"/>
                    <a:pt x="10491466" y="2071383"/>
                    <a:pt x="10422886" y="2071383"/>
                  </a:cubicBezTo>
                  <a:close/>
                </a:path>
              </a:pathLst>
            </a:custGeom>
            <a:solidFill>
              <a:srgbClr val="006015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7725" y="2627038"/>
            <a:ext cx="8570941" cy="1297949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6350208" y="3723071"/>
            <a:ext cx="909092" cy="90909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6305741" y="3663196"/>
            <a:ext cx="909092" cy="909092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9D9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563609" y="3719149"/>
            <a:ext cx="393356" cy="7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1">
                <a:solidFill>
                  <a:srgbClr val="000000"/>
                </a:solidFill>
                <a:latin typeface="Pridi Regular"/>
              </a:rPr>
              <a:t>3.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995673" y="4713250"/>
            <a:ext cx="5448072" cy="860501"/>
            <a:chOff x="0" y="0"/>
            <a:chExt cx="22835670" cy="3606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2528894" y="4871145"/>
            <a:ext cx="4557706" cy="49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dirty="0">
                <a:solidFill>
                  <a:srgbClr val="006015"/>
                </a:solidFill>
                <a:latin typeface="Mitr Regular"/>
              </a:rPr>
              <a:t>Cluster 1: 1125 instances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995673" y="6223839"/>
            <a:ext cx="5448072" cy="860501"/>
            <a:chOff x="0" y="0"/>
            <a:chExt cx="22835670" cy="3606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2561876" y="6381735"/>
            <a:ext cx="4372323" cy="49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dirty="0">
                <a:solidFill>
                  <a:srgbClr val="006015"/>
                </a:solidFill>
                <a:latin typeface="Mitr Regular"/>
              </a:rPr>
              <a:t>Cluster 2: 862 instances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995673" y="7670961"/>
            <a:ext cx="5448072" cy="860501"/>
            <a:chOff x="0" y="0"/>
            <a:chExt cx="22835670" cy="3606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2570680" y="7828856"/>
            <a:ext cx="4515920" cy="49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dirty="0">
                <a:solidFill>
                  <a:srgbClr val="006015"/>
                </a:solidFill>
                <a:latin typeface="Mitr Regular"/>
              </a:rPr>
              <a:t>Cluster 3: 253 instances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55567" y="2419253"/>
            <a:ext cx="9765787" cy="80391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5446">
            <a:off x="-866643" y="-8277730"/>
            <a:ext cx="20021286" cy="108842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2508" y="3434589"/>
            <a:ext cx="8901492" cy="60085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29480" y="559552"/>
            <a:ext cx="13662133" cy="101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0"/>
              </a:lnSpc>
            </a:pPr>
            <a:r>
              <a:rPr lang="en-US" sz="7100" dirty="0" err="1">
                <a:solidFill>
                  <a:srgbClr val="FFE57E"/>
                </a:solidFill>
                <a:latin typeface="Maitree SemiBold"/>
              </a:rPr>
              <a:t>KMeans</a:t>
            </a:r>
            <a:r>
              <a:rPr lang="en-US" sz="7100" dirty="0">
                <a:solidFill>
                  <a:srgbClr val="FFE57E"/>
                </a:solidFill>
                <a:latin typeface="Maitree SemiBold"/>
              </a:rPr>
              <a:t> </a:t>
            </a:r>
            <a:r>
              <a:rPr lang="en-US" sz="7100" dirty="0" err="1">
                <a:solidFill>
                  <a:srgbClr val="FFE57E"/>
                </a:solidFill>
                <a:latin typeface="Maitree SemiBold"/>
              </a:rPr>
              <a:t>n_clusters</a:t>
            </a:r>
            <a:r>
              <a:rPr lang="en-US" sz="7100" dirty="0">
                <a:solidFill>
                  <a:srgbClr val="FFE57E"/>
                </a:solidFill>
                <a:latin typeface="Maitree SemiBold"/>
              </a:rPr>
              <a:t> = 3 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890700" y="3670112"/>
            <a:ext cx="864866" cy="864866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166927" y="5809186"/>
            <a:ext cx="864866" cy="864866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888" r="60"/>
          <a:stretch>
            <a:fillRect/>
          </a:stretch>
        </p:blipFill>
        <p:spPr>
          <a:xfrm>
            <a:off x="250855" y="2683565"/>
            <a:ext cx="10176589" cy="65747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723390" y="155569"/>
            <a:ext cx="12098085" cy="1062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57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881560" y="5322404"/>
            <a:ext cx="2524881" cy="28991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366024" y="2884385"/>
            <a:ext cx="6692126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4800" spc="1350" dirty="0">
                <a:solidFill>
                  <a:srgbClr val="D73739"/>
                </a:solidFill>
                <a:latin typeface="Glacial Indifference Bold"/>
              </a:rPr>
              <a:t>CLUSTER</a:t>
            </a:r>
          </a:p>
          <a:p>
            <a:pPr algn="ctr">
              <a:lnSpc>
                <a:spcPts val="8100"/>
              </a:lnSpc>
            </a:pPr>
            <a:r>
              <a:rPr lang="en-US" sz="4800" spc="1350" dirty="0">
                <a:solidFill>
                  <a:srgbClr val="D73739"/>
                </a:solidFill>
                <a:latin typeface="Glacial Indifference Bold"/>
              </a:rPr>
              <a:t>BY</a:t>
            </a:r>
          </a:p>
          <a:p>
            <a:pPr algn="ctr">
              <a:lnSpc>
                <a:spcPts val="8100"/>
              </a:lnSpc>
            </a:pPr>
            <a:r>
              <a:rPr lang="en-US" sz="4800" spc="1350" dirty="0">
                <a:solidFill>
                  <a:srgbClr val="D73739"/>
                </a:solidFill>
                <a:latin typeface="Glacial Indifference Bold"/>
              </a:rPr>
              <a:t>INCOME</a:t>
            </a:r>
          </a:p>
          <a:p>
            <a:pPr algn="ctr">
              <a:lnSpc>
                <a:spcPts val="8100"/>
              </a:lnSpc>
            </a:pPr>
            <a:r>
              <a:rPr lang="en-US" sz="4800" spc="1350" dirty="0">
                <a:solidFill>
                  <a:srgbClr val="D73739"/>
                </a:solidFill>
                <a:latin typeface="Glacial Indifference Bold"/>
              </a:rPr>
              <a:t>&amp;</a:t>
            </a:r>
          </a:p>
          <a:p>
            <a:pPr algn="ctr">
              <a:lnSpc>
                <a:spcPts val="8100"/>
              </a:lnSpc>
            </a:pPr>
            <a:r>
              <a:rPr lang="en-US" sz="4800" spc="1350" dirty="0">
                <a:solidFill>
                  <a:srgbClr val="D73739"/>
                </a:solidFill>
                <a:latin typeface="Glacial Indifference Bold"/>
              </a:rPr>
              <a:t>PURCHASES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615" y="2287509"/>
            <a:ext cx="11874773" cy="73597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927819" y="0"/>
            <a:ext cx="12098085" cy="1062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57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455138" y="1028700"/>
            <a:ext cx="1967623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74392" y="3379288"/>
            <a:ext cx="7117669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5400" spc="1350" dirty="0">
                <a:solidFill>
                  <a:srgbClr val="D73739"/>
                </a:solidFill>
                <a:latin typeface="Glacial Indifference Bold"/>
              </a:rPr>
              <a:t>CLUSTER</a:t>
            </a:r>
          </a:p>
          <a:p>
            <a:pPr algn="ctr">
              <a:lnSpc>
                <a:spcPts val="8100"/>
              </a:lnSpc>
            </a:pPr>
            <a:r>
              <a:rPr lang="en-US" sz="5400" spc="1350" dirty="0">
                <a:solidFill>
                  <a:srgbClr val="D73739"/>
                </a:solidFill>
                <a:latin typeface="Glacial Indifference Bold"/>
              </a:rPr>
              <a:t>BY</a:t>
            </a:r>
          </a:p>
          <a:p>
            <a:pPr algn="ctr">
              <a:lnSpc>
                <a:spcPts val="8100"/>
              </a:lnSpc>
            </a:pPr>
            <a:r>
              <a:rPr lang="en-US" sz="5400" spc="1350" dirty="0">
                <a:solidFill>
                  <a:srgbClr val="D73739"/>
                </a:solidFill>
                <a:latin typeface="Glacial Indifference Bold"/>
              </a:rPr>
              <a:t>PROMOTION</a:t>
            </a:r>
          </a:p>
          <a:p>
            <a:pPr algn="ctr">
              <a:lnSpc>
                <a:spcPts val="8100"/>
              </a:lnSpc>
            </a:pPr>
            <a:r>
              <a:rPr lang="en-US" sz="5400" spc="1350" dirty="0">
                <a:solidFill>
                  <a:srgbClr val="D73739"/>
                </a:solidFill>
                <a:latin typeface="Glacial Indifference Bold"/>
              </a:rPr>
              <a:t>ACCEPTED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4807" y="368823"/>
            <a:ext cx="16927589" cy="93563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87" r="1504"/>
          <a:stretch>
            <a:fillRect/>
          </a:stretch>
        </p:blipFill>
        <p:spPr>
          <a:xfrm>
            <a:off x="9958427" y="1460656"/>
            <a:ext cx="6400085" cy="71726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87286" y="1708822"/>
            <a:ext cx="7275764" cy="73939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03961" y="368823"/>
            <a:ext cx="2665321" cy="26186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950557" y="5964126"/>
            <a:ext cx="3266122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BD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4807" y="561837"/>
            <a:ext cx="16578385" cy="91633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20147" y="1683455"/>
            <a:ext cx="6994979" cy="7169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93457" y="1683455"/>
            <a:ext cx="6774396" cy="71717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189992"/>
            <a:ext cx="2396974" cy="25066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365495" y="8852632"/>
            <a:ext cx="4443444" cy="1745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438" y="1034886"/>
            <a:ext cx="9235295" cy="83621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1465" y="2960256"/>
            <a:ext cx="8763239" cy="451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82685" y="-142562"/>
            <a:ext cx="2791365" cy="29616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363283" y="7967077"/>
            <a:ext cx="7057045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00069" y="1796521"/>
            <a:ext cx="1852075" cy="203321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00069" y="3829737"/>
            <a:ext cx="1894636" cy="20799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220601" y="5909677"/>
            <a:ext cx="1874104" cy="205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236609" y="2358008"/>
            <a:ext cx="4896017" cy="922182"/>
            <a:chOff x="0" y="0"/>
            <a:chExt cx="19149102" cy="360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49102" cy="3606800"/>
            </a:xfrm>
            <a:custGeom>
              <a:avLst/>
              <a:gdLst/>
              <a:ahLst/>
              <a:cxnLst/>
              <a:rect l="l" t="t" r="r" b="b"/>
              <a:pathLst>
                <a:path w="19149102" h="3606800">
                  <a:moveTo>
                    <a:pt x="191491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149102" y="3606800"/>
                  </a:lnTo>
                  <a:lnTo>
                    <a:pt x="18107702" y="1803400"/>
                  </a:lnTo>
                  <a:close/>
                </a:path>
              </a:pathLst>
            </a:custGeom>
            <a:solidFill>
              <a:srgbClr val="73C8B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363283" y="4544739"/>
            <a:ext cx="4896017" cy="922182"/>
            <a:chOff x="0" y="0"/>
            <a:chExt cx="19149102" cy="3606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49102" cy="3606800"/>
            </a:xfrm>
            <a:custGeom>
              <a:avLst/>
              <a:gdLst/>
              <a:ahLst/>
              <a:cxnLst/>
              <a:rect l="l" t="t" r="r" b="b"/>
              <a:pathLst>
                <a:path w="19149102" h="3606800">
                  <a:moveTo>
                    <a:pt x="191491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149102" y="3606800"/>
                  </a:lnTo>
                  <a:lnTo>
                    <a:pt x="18107702" y="1803400"/>
                  </a:lnTo>
                  <a:close/>
                </a:path>
              </a:pathLst>
            </a:custGeom>
            <a:solidFill>
              <a:srgbClr val="73C8B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363283" y="6549474"/>
            <a:ext cx="4896017" cy="922182"/>
            <a:chOff x="0" y="0"/>
            <a:chExt cx="19149102" cy="3606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49102" cy="3606800"/>
            </a:xfrm>
            <a:custGeom>
              <a:avLst/>
              <a:gdLst/>
              <a:ahLst/>
              <a:cxnLst/>
              <a:rect l="l" t="t" r="r" b="b"/>
              <a:pathLst>
                <a:path w="19149102" h="3606800">
                  <a:moveTo>
                    <a:pt x="191491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149102" y="3606800"/>
                  </a:lnTo>
                  <a:lnTo>
                    <a:pt x="18107702" y="1803400"/>
                  </a:lnTo>
                  <a:close/>
                </a:path>
              </a:pathLst>
            </a:custGeom>
            <a:solidFill>
              <a:srgbClr val="73C8B1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852102" y="2458393"/>
            <a:ext cx="4131034" cy="70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6"/>
              </a:lnSpc>
            </a:pPr>
            <a:r>
              <a:rPr lang="en-US" sz="4655" spc="931">
                <a:solidFill>
                  <a:srgbClr val="FFE57E"/>
                </a:solidFill>
                <a:latin typeface="Glacial Indifference Bold"/>
              </a:rPr>
              <a:t>CLUSTER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45774" y="4683633"/>
            <a:ext cx="4197386" cy="64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3"/>
              </a:lnSpc>
            </a:pPr>
            <a:r>
              <a:rPr lang="en-US" sz="4228" spc="845">
                <a:solidFill>
                  <a:srgbClr val="FFE57E"/>
                </a:solidFill>
                <a:latin typeface="Glacial Indifference Bold"/>
              </a:rPr>
              <a:t>CLUSTER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58429" y="6668392"/>
            <a:ext cx="3984731" cy="68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8"/>
              </a:lnSpc>
            </a:pPr>
            <a:r>
              <a:rPr lang="en-US" sz="4490" spc="898">
                <a:solidFill>
                  <a:srgbClr val="FFE57E"/>
                </a:solidFill>
                <a:latin typeface="Glacial Indifference Bold"/>
              </a:rPr>
              <a:t>CLUSTER 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87608" y="3433416"/>
            <a:ext cx="10846076" cy="6407211"/>
            <a:chOff x="0" y="0"/>
            <a:chExt cx="3357736" cy="1983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57736" cy="1983549"/>
            </a:xfrm>
            <a:custGeom>
              <a:avLst/>
              <a:gdLst/>
              <a:ahLst/>
              <a:cxnLst/>
              <a:rect l="l" t="t" r="r" b="b"/>
              <a:pathLst>
                <a:path w="3357736" h="1983549">
                  <a:moveTo>
                    <a:pt x="3233276" y="1983549"/>
                  </a:moveTo>
                  <a:lnTo>
                    <a:pt x="124460" y="1983549"/>
                  </a:lnTo>
                  <a:cubicBezTo>
                    <a:pt x="55880" y="1983549"/>
                    <a:pt x="0" y="1927669"/>
                    <a:pt x="0" y="18590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33276" y="0"/>
                  </a:lnTo>
                  <a:cubicBezTo>
                    <a:pt x="3301856" y="0"/>
                    <a:pt x="3357736" y="55880"/>
                    <a:pt x="3357736" y="124460"/>
                  </a:cubicBezTo>
                  <a:lnTo>
                    <a:pt x="3357736" y="1859089"/>
                  </a:lnTo>
                  <a:cubicBezTo>
                    <a:pt x="3357736" y="1927669"/>
                    <a:pt x="3301856" y="1983549"/>
                    <a:pt x="3233276" y="1983549"/>
                  </a:cubicBezTo>
                  <a:close/>
                </a:path>
              </a:pathLst>
            </a:custGeom>
            <a:solidFill>
              <a:srgbClr val="EB722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1061104" y="-7699284"/>
            <a:ext cx="20021286" cy="108842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97475" y="3693432"/>
            <a:ext cx="10223804" cy="58628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99917" y="279777"/>
            <a:ext cx="11221459" cy="214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8"/>
              </a:lnSpc>
            </a:pPr>
            <a:r>
              <a:rPr lang="en-US" sz="7562">
                <a:solidFill>
                  <a:srgbClr val="CD4343"/>
                </a:solidFill>
                <a:latin typeface="Athiti SemiBold"/>
              </a:rPr>
              <a:t>AGGLOMERATIVE CLUSTERING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868041" y="4939812"/>
            <a:ext cx="4306478" cy="1030362"/>
            <a:chOff x="0" y="0"/>
            <a:chExt cx="27765941" cy="66432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65939" cy="6643243"/>
            </a:xfrm>
            <a:custGeom>
              <a:avLst/>
              <a:gdLst/>
              <a:ahLst/>
              <a:cxnLst/>
              <a:rect l="l" t="t" r="r" b="b"/>
              <a:pathLst>
                <a:path w="27765939" h="6643243">
                  <a:moveTo>
                    <a:pt x="27059821" y="4168669"/>
                  </a:moveTo>
                  <a:lnTo>
                    <a:pt x="27059821" y="0"/>
                  </a:lnTo>
                  <a:lnTo>
                    <a:pt x="0" y="0"/>
                  </a:lnTo>
                  <a:lnTo>
                    <a:pt x="0" y="6643243"/>
                  </a:lnTo>
                  <a:lnTo>
                    <a:pt x="27059821" y="6643243"/>
                  </a:lnTo>
                  <a:lnTo>
                    <a:pt x="27059821" y="4748403"/>
                  </a:lnTo>
                  <a:lnTo>
                    <a:pt x="27765939" y="4457573"/>
                  </a:lnTo>
                  <a:lnTo>
                    <a:pt x="27059821" y="4168669"/>
                  </a:lnTo>
                  <a:close/>
                </a:path>
              </a:pathLst>
            </a:custGeom>
            <a:solidFill>
              <a:srgbClr val="A9D9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651066" y="5081472"/>
            <a:ext cx="12740428" cy="67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3"/>
              </a:lnSpc>
            </a:pPr>
            <a:r>
              <a:rPr lang="en-US" sz="3902">
                <a:solidFill>
                  <a:srgbClr val="000000"/>
                </a:solidFill>
                <a:latin typeface="Pridi Regular"/>
              </a:rPr>
              <a:t>Dendrogram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453" y="283544"/>
            <a:ext cx="17500540" cy="9683198"/>
            <a:chOff x="0" y="0"/>
            <a:chExt cx="3888487" cy="2151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88487" cy="2151533"/>
            </a:xfrm>
            <a:custGeom>
              <a:avLst/>
              <a:gdLst/>
              <a:ahLst/>
              <a:cxnLst/>
              <a:rect l="l" t="t" r="r" b="b"/>
              <a:pathLst>
                <a:path w="3888487" h="2151533">
                  <a:moveTo>
                    <a:pt x="3764027" y="2151533"/>
                  </a:moveTo>
                  <a:lnTo>
                    <a:pt x="124460" y="2151533"/>
                  </a:lnTo>
                  <a:cubicBezTo>
                    <a:pt x="55880" y="2151533"/>
                    <a:pt x="0" y="2095653"/>
                    <a:pt x="0" y="2027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4027" y="0"/>
                  </a:lnTo>
                  <a:cubicBezTo>
                    <a:pt x="3832607" y="0"/>
                    <a:pt x="3888487" y="55880"/>
                    <a:pt x="3888487" y="124460"/>
                  </a:cubicBezTo>
                  <a:lnTo>
                    <a:pt x="3888487" y="2027073"/>
                  </a:lnTo>
                  <a:cubicBezTo>
                    <a:pt x="3888487" y="2095653"/>
                    <a:pt x="3832607" y="2151533"/>
                    <a:pt x="3764027" y="2151533"/>
                  </a:cubicBezTo>
                  <a:close/>
                </a:path>
              </a:pathLst>
            </a:custGeom>
            <a:solidFill>
              <a:srgbClr val="F6EF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023450" y="998172"/>
            <a:ext cx="12483770" cy="1115066"/>
            <a:chOff x="0" y="0"/>
            <a:chExt cx="7393535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93536" cy="660400"/>
            </a:xfrm>
            <a:custGeom>
              <a:avLst/>
              <a:gdLst/>
              <a:ahLst/>
              <a:cxnLst/>
              <a:rect l="l" t="t" r="r" b="b"/>
              <a:pathLst>
                <a:path w="7393536" h="660400">
                  <a:moveTo>
                    <a:pt x="726907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69075" y="0"/>
                  </a:lnTo>
                  <a:cubicBezTo>
                    <a:pt x="7337655" y="0"/>
                    <a:pt x="7393536" y="55880"/>
                    <a:pt x="7393536" y="124460"/>
                  </a:cubicBezTo>
                  <a:lnTo>
                    <a:pt x="7393536" y="535940"/>
                  </a:lnTo>
                  <a:cubicBezTo>
                    <a:pt x="7393536" y="604520"/>
                    <a:pt x="7337655" y="660400"/>
                    <a:pt x="7269075" y="660400"/>
                  </a:cubicBezTo>
                  <a:close/>
                </a:path>
              </a:pathLst>
            </a:custGeom>
            <a:solidFill>
              <a:srgbClr val="9766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867881" y="846462"/>
            <a:ext cx="12448736" cy="1115066"/>
            <a:chOff x="0" y="0"/>
            <a:chExt cx="7372786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72786" cy="660400"/>
            </a:xfrm>
            <a:custGeom>
              <a:avLst/>
              <a:gdLst/>
              <a:ahLst/>
              <a:cxnLst/>
              <a:rect l="l" t="t" r="r" b="b"/>
              <a:pathLst>
                <a:path w="7372786" h="660400">
                  <a:moveTo>
                    <a:pt x="724832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8327" y="0"/>
                  </a:lnTo>
                  <a:cubicBezTo>
                    <a:pt x="7316906" y="0"/>
                    <a:pt x="7372786" y="55880"/>
                    <a:pt x="7372786" y="124460"/>
                  </a:cubicBezTo>
                  <a:lnTo>
                    <a:pt x="7372786" y="535940"/>
                  </a:lnTo>
                  <a:cubicBezTo>
                    <a:pt x="7372786" y="604520"/>
                    <a:pt x="7316906" y="660400"/>
                    <a:pt x="7248327" y="660400"/>
                  </a:cubicBezTo>
                  <a:close/>
                </a:path>
              </a:pathLst>
            </a:custGeom>
            <a:solidFill>
              <a:srgbClr val="F6C5E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11264" y="1030474"/>
            <a:ext cx="13265473" cy="67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3"/>
              </a:lnSpc>
            </a:pPr>
            <a:r>
              <a:rPr lang="en-US" sz="3902">
                <a:solidFill>
                  <a:srgbClr val="000000"/>
                </a:solidFill>
                <a:cs typeface="Pridi Regular"/>
              </a:rPr>
              <a:t>นำค่า n_clusters = 3 ที่มาทำ Agglomerative Clustering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349044" y="3663196"/>
            <a:ext cx="9179154" cy="6429049"/>
            <a:chOff x="0" y="0"/>
            <a:chExt cx="10656455" cy="74637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56455" cy="7463746"/>
            </a:xfrm>
            <a:custGeom>
              <a:avLst/>
              <a:gdLst/>
              <a:ahLst/>
              <a:cxnLst/>
              <a:rect l="l" t="t" r="r" b="b"/>
              <a:pathLst>
                <a:path w="10656455" h="7463746">
                  <a:moveTo>
                    <a:pt x="10531995" y="7463746"/>
                  </a:moveTo>
                  <a:lnTo>
                    <a:pt x="124460" y="7463746"/>
                  </a:lnTo>
                  <a:cubicBezTo>
                    <a:pt x="55880" y="7463746"/>
                    <a:pt x="0" y="7407866"/>
                    <a:pt x="0" y="73392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531995" y="0"/>
                  </a:lnTo>
                  <a:cubicBezTo>
                    <a:pt x="10600575" y="0"/>
                    <a:pt x="10656455" y="55880"/>
                    <a:pt x="10656455" y="124460"/>
                  </a:cubicBezTo>
                  <a:lnTo>
                    <a:pt x="10656455" y="7339286"/>
                  </a:lnTo>
                  <a:cubicBezTo>
                    <a:pt x="10656455" y="7407866"/>
                    <a:pt x="10600575" y="7463746"/>
                    <a:pt x="10531995" y="7463746"/>
                  </a:cubicBezTo>
                  <a:close/>
                </a:path>
              </a:pathLst>
            </a:custGeom>
            <a:solidFill>
              <a:srgbClr val="F6C32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39778" y="2335052"/>
            <a:ext cx="11515936" cy="2105082"/>
            <a:chOff x="0" y="0"/>
            <a:chExt cx="13369321" cy="24438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69322" cy="2443876"/>
            </a:xfrm>
            <a:custGeom>
              <a:avLst/>
              <a:gdLst/>
              <a:ahLst/>
              <a:cxnLst/>
              <a:rect l="l" t="t" r="r" b="b"/>
              <a:pathLst>
                <a:path w="13369322" h="2443876">
                  <a:moveTo>
                    <a:pt x="13244861" y="2443876"/>
                  </a:moveTo>
                  <a:lnTo>
                    <a:pt x="124460" y="2443876"/>
                  </a:lnTo>
                  <a:cubicBezTo>
                    <a:pt x="55880" y="2443876"/>
                    <a:pt x="0" y="2387996"/>
                    <a:pt x="0" y="2319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44861" y="0"/>
                  </a:lnTo>
                  <a:cubicBezTo>
                    <a:pt x="13313442" y="0"/>
                    <a:pt x="13369322" y="55880"/>
                    <a:pt x="13369322" y="124460"/>
                  </a:cubicBezTo>
                  <a:lnTo>
                    <a:pt x="13369322" y="2319416"/>
                  </a:lnTo>
                  <a:cubicBezTo>
                    <a:pt x="13369322" y="2387996"/>
                    <a:pt x="13313442" y="2443876"/>
                    <a:pt x="13244861" y="2443876"/>
                  </a:cubicBezTo>
                  <a:close/>
                </a:path>
              </a:pathLst>
            </a:custGeom>
            <a:solidFill>
              <a:srgbClr val="F6C32C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20894" y="3950189"/>
            <a:ext cx="8435454" cy="585506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6350208" y="3723071"/>
            <a:ext cx="909092" cy="90909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305741" y="3663196"/>
            <a:ext cx="909092" cy="90909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9D9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6603116" y="3719149"/>
            <a:ext cx="314340" cy="7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1">
                <a:solidFill>
                  <a:srgbClr val="000000"/>
                </a:solidFill>
                <a:latin typeface="Pridi Regular"/>
              </a:rPr>
              <a:t>1.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937335" y="5125143"/>
            <a:ext cx="5448072" cy="860501"/>
            <a:chOff x="0" y="0"/>
            <a:chExt cx="22835670" cy="3606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A9D9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515203" y="5283038"/>
            <a:ext cx="4392083" cy="49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dirty="0">
                <a:solidFill>
                  <a:srgbClr val="326DBD"/>
                </a:solidFill>
                <a:latin typeface="Mitr Regular"/>
              </a:rPr>
              <a:t>Cluster 1: 469 instances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937335" y="6635732"/>
            <a:ext cx="5448072" cy="860501"/>
            <a:chOff x="0" y="0"/>
            <a:chExt cx="22835670" cy="3606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A9D9F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2445220" y="6793628"/>
            <a:ext cx="4641379" cy="49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dirty="0">
                <a:solidFill>
                  <a:srgbClr val="326DBD"/>
                </a:solidFill>
                <a:latin typeface="Mitr Regular"/>
              </a:rPr>
              <a:t>Cluster 2: 1145 instances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937335" y="8082854"/>
            <a:ext cx="5448072" cy="860501"/>
            <a:chOff x="0" y="0"/>
            <a:chExt cx="22835670" cy="3606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A9D9FF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2415455" y="8240749"/>
            <a:ext cx="4594945" cy="49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dirty="0">
                <a:solidFill>
                  <a:srgbClr val="326DBD"/>
                </a:solidFill>
                <a:latin typeface="Mitr Regular"/>
              </a:rPr>
              <a:t>Chapter 3: 626 instances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 r="1740"/>
          <a:stretch>
            <a:fillRect/>
          </a:stretch>
        </p:blipFill>
        <p:spPr>
          <a:xfrm>
            <a:off x="818838" y="2704932"/>
            <a:ext cx="10975562" cy="1412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866643" y="-8277730"/>
            <a:ext cx="20021286" cy="108842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7493" y="3088574"/>
            <a:ext cx="9396435" cy="64030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2546" r="2728" b="1788"/>
          <a:stretch>
            <a:fillRect/>
          </a:stretch>
        </p:blipFill>
        <p:spPr>
          <a:xfrm>
            <a:off x="9583928" y="2640030"/>
            <a:ext cx="8515782" cy="7300168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582939" y="3222852"/>
            <a:ext cx="864866" cy="864866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312933" y="554394"/>
            <a:ext cx="13662133" cy="101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0"/>
              </a:lnSpc>
            </a:pPr>
            <a:r>
              <a:rPr lang="en-US" sz="7100">
                <a:solidFill>
                  <a:srgbClr val="CD4343"/>
                </a:solidFill>
                <a:latin typeface="Maitree SemiBold"/>
              </a:rPr>
              <a:t>Agglomerative 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143520" y="5649656"/>
            <a:ext cx="864866" cy="864866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781" y="692819"/>
            <a:ext cx="16104439" cy="89013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39449" y="2208103"/>
            <a:ext cx="897907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004AAD"/>
                </a:solidFill>
                <a:cs typeface="Arabica"/>
              </a:rPr>
              <a:t>วัตถุประสงค์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52848">
            <a:off x="620911" y="8095902"/>
            <a:ext cx="3564719" cy="11342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77468" y="412472"/>
            <a:ext cx="3703136" cy="274032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03270" y="2074753"/>
            <a:ext cx="15884729" cy="5075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endParaRPr dirty="0"/>
          </a:p>
          <a:p>
            <a:pPr>
              <a:lnSpc>
                <a:spcPts val="6719"/>
              </a:lnSpc>
              <a:spcBef>
                <a:spcPct val="0"/>
              </a:spcBef>
            </a:pPr>
            <a:endParaRPr dirty="0"/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35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   1. </a:t>
            </a:r>
            <a:r>
              <a:rPr lang="en-US" sz="35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เพื่อต้องการศึกษาเกี่ยวกับการวิเคราะห์ข้อมูลของกลุ่มลูกค้า</a:t>
            </a:r>
            <a:endParaRPr lang="en-US" sz="3500" dirty="0">
              <a:solidFill>
                <a:srgbClr val="004AAD"/>
              </a:solidFill>
              <a:latin typeface="Pridi Regular" panose="020B0604020202020204" charset="-34"/>
              <a:cs typeface="Pridi Regular" panose="020B0604020202020204" charset="-34"/>
            </a:endParaRPr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35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   2. </a:t>
            </a:r>
            <a:r>
              <a:rPr lang="en-US" sz="35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เพื่อศึกษาและทำความเข้าใจเกี่ยวกับ</a:t>
            </a:r>
            <a:r>
              <a:rPr lang="en-US" sz="35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35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การเรียนรู้ของเครื่องจักร</a:t>
            </a:r>
            <a:r>
              <a:rPr lang="en-US" sz="35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35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หรือ</a:t>
            </a:r>
            <a:r>
              <a:rPr lang="en-US" sz="35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  </a:t>
            </a:r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35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	Machine Learning </a:t>
            </a:r>
            <a:r>
              <a:rPr lang="en-US" sz="35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ได้อย่างเข้าใจมากยิ่งขึ้น</a:t>
            </a:r>
            <a:endParaRPr lang="en-US" sz="3500" dirty="0">
              <a:solidFill>
                <a:srgbClr val="004AAD"/>
              </a:solidFill>
              <a:latin typeface="Pridi Regular" panose="020B0604020202020204" charset="-34"/>
              <a:cs typeface="Pridi Regular" panose="020B0604020202020204" charset="-34"/>
            </a:endParaRPr>
          </a:p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3500" dirty="0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    3.  </a:t>
            </a:r>
            <a:r>
              <a:rPr lang="en-US" sz="3500" dirty="0" err="1">
                <a:solidFill>
                  <a:srgbClr val="004AAD"/>
                </a:solidFill>
                <a:latin typeface="Pridi Regular" panose="020B0604020202020204" charset="-34"/>
                <a:cs typeface="Pridi Regular" panose="020B0604020202020204" charset="-34"/>
              </a:rPr>
              <a:t>เพื่อทำการหาคำตอบของปัญหาจากชุดข้อมูลที่สงสัยและต้องการคำตอบ</a:t>
            </a:r>
            <a:endParaRPr lang="en-US" sz="3500" dirty="0">
              <a:solidFill>
                <a:srgbClr val="004AAD"/>
              </a:solidFill>
              <a:latin typeface="Pridi Regular" panose="020B0604020202020204" charset="-34"/>
              <a:cs typeface="Pridi Regular" panose="020B060402020202020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23390" y="155569"/>
            <a:ext cx="12098085" cy="1062018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C5E5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209"/>
          <a:stretch>
            <a:fillRect/>
          </a:stretch>
        </p:blipFill>
        <p:spPr>
          <a:xfrm>
            <a:off x="735937" y="2430766"/>
            <a:ext cx="9805197" cy="65491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409219" y="4547330"/>
            <a:ext cx="1840223" cy="349007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366023" y="2884384"/>
            <a:ext cx="7117669" cy="515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750" spc="1350">
                <a:solidFill>
                  <a:srgbClr val="326DBD"/>
                </a:solidFill>
                <a:latin typeface="Glacial Indifference Bold"/>
              </a:rPr>
              <a:t>CLUSTER</a:t>
            </a:r>
          </a:p>
          <a:p>
            <a:pPr algn="ctr">
              <a:lnSpc>
                <a:spcPts val="8100"/>
              </a:lnSpc>
            </a:pPr>
            <a:r>
              <a:rPr lang="en-US" sz="6750" spc="1350">
                <a:solidFill>
                  <a:srgbClr val="326DBD"/>
                </a:solidFill>
                <a:latin typeface="Glacial Indifference Bold"/>
              </a:rPr>
              <a:t>BY</a:t>
            </a:r>
          </a:p>
          <a:p>
            <a:pPr algn="ctr">
              <a:lnSpc>
                <a:spcPts val="8100"/>
              </a:lnSpc>
            </a:pPr>
            <a:r>
              <a:rPr lang="en-US" sz="6750" spc="1350">
                <a:solidFill>
                  <a:srgbClr val="326DBD"/>
                </a:solidFill>
                <a:latin typeface="Glacial Indifference Bold"/>
              </a:rPr>
              <a:t>INCOME</a:t>
            </a:r>
          </a:p>
          <a:p>
            <a:pPr algn="ctr">
              <a:lnSpc>
                <a:spcPts val="8100"/>
              </a:lnSpc>
            </a:pPr>
            <a:r>
              <a:rPr lang="en-US" sz="6750" spc="1350">
                <a:solidFill>
                  <a:srgbClr val="326DBD"/>
                </a:solidFill>
                <a:latin typeface="Glacial Indifference Bold"/>
              </a:rPr>
              <a:t>&amp;</a:t>
            </a:r>
          </a:p>
          <a:p>
            <a:pPr algn="ctr">
              <a:lnSpc>
                <a:spcPts val="8100"/>
              </a:lnSpc>
            </a:pPr>
            <a:r>
              <a:rPr lang="en-US" sz="6750" spc="1350">
                <a:solidFill>
                  <a:srgbClr val="326DBD"/>
                </a:solidFill>
                <a:latin typeface="Glacial Indifference Bold"/>
              </a:rPr>
              <a:t>PURCHASES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27819" y="0"/>
            <a:ext cx="12098085" cy="1062018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C5E5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4824" b="1798"/>
          <a:stretch>
            <a:fillRect/>
          </a:stretch>
        </p:blipFill>
        <p:spPr>
          <a:xfrm>
            <a:off x="299445" y="2145383"/>
            <a:ext cx="11411443" cy="71129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75273" y="1355395"/>
            <a:ext cx="2416971" cy="28898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10888" y="3466209"/>
            <a:ext cx="7117669" cy="3687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0"/>
              </a:lnSpc>
            </a:pPr>
            <a:r>
              <a:rPr lang="en-US" sz="5400" spc="1210" dirty="0">
                <a:solidFill>
                  <a:srgbClr val="326DBD"/>
                </a:solidFill>
                <a:latin typeface="Glacial Indifference Bold"/>
              </a:rPr>
              <a:t>CLUSTER</a:t>
            </a:r>
          </a:p>
          <a:p>
            <a:pPr algn="ctr">
              <a:lnSpc>
                <a:spcPts val="7260"/>
              </a:lnSpc>
            </a:pPr>
            <a:r>
              <a:rPr lang="en-US" sz="5400" spc="1210" dirty="0">
                <a:solidFill>
                  <a:srgbClr val="326DBD"/>
                </a:solidFill>
                <a:latin typeface="Glacial Indifference Bold"/>
              </a:rPr>
              <a:t>BY</a:t>
            </a:r>
          </a:p>
          <a:p>
            <a:pPr algn="ctr">
              <a:lnSpc>
                <a:spcPts val="7260"/>
              </a:lnSpc>
            </a:pPr>
            <a:r>
              <a:rPr lang="en-US" sz="5400" spc="1210" dirty="0">
                <a:solidFill>
                  <a:srgbClr val="326DBD"/>
                </a:solidFill>
                <a:latin typeface="Glacial Indifference Bold"/>
              </a:rPr>
              <a:t>PROMOTION</a:t>
            </a:r>
          </a:p>
          <a:p>
            <a:pPr algn="ctr">
              <a:lnSpc>
                <a:spcPts val="7260"/>
              </a:lnSpc>
            </a:pPr>
            <a:r>
              <a:rPr lang="en-US" sz="5400" spc="1210" dirty="0">
                <a:solidFill>
                  <a:srgbClr val="326DBD"/>
                </a:solidFill>
                <a:latin typeface="Glacial Indifference Bold"/>
              </a:rPr>
              <a:t>ACCEPTED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4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4807" y="368823"/>
            <a:ext cx="16927589" cy="93563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70035" y="1407406"/>
            <a:ext cx="6840867" cy="74721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12264" y="1455492"/>
            <a:ext cx="7454905" cy="73760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812095" y="0"/>
            <a:ext cx="3681589" cy="30649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410212" y="6822194"/>
            <a:ext cx="3698177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4807" y="561837"/>
            <a:ext cx="16578385" cy="91633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07531" y="1865292"/>
            <a:ext cx="7262955" cy="7393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65383" y="1309115"/>
            <a:ext cx="7241118" cy="75466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058541" y="-433649"/>
            <a:ext cx="3591098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68623" y="7200900"/>
            <a:ext cx="3591098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4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438" y="1034886"/>
            <a:ext cx="9419553" cy="8528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814" r="1764"/>
          <a:stretch>
            <a:fillRect/>
          </a:stretch>
        </p:blipFill>
        <p:spPr>
          <a:xfrm>
            <a:off x="646295" y="2643378"/>
            <a:ext cx="8973580" cy="51451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379598" y="11491"/>
            <a:ext cx="2480554" cy="263188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594829" y="8262192"/>
            <a:ext cx="7315200" cy="1152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355370" y="-419842"/>
            <a:ext cx="3360049" cy="32439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00069" y="1796521"/>
            <a:ext cx="1852075" cy="203321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200069" y="3829737"/>
            <a:ext cx="1894636" cy="207994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220601" y="5909677"/>
            <a:ext cx="1874104" cy="2057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2236609" y="2358008"/>
            <a:ext cx="4896017" cy="922182"/>
            <a:chOff x="0" y="0"/>
            <a:chExt cx="19149102" cy="3606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49102" cy="3606800"/>
            </a:xfrm>
            <a:custGeom>
              <a:avLst/>
              <a:gdLst/>
              <a:ahLst/>
              <a:cxnLst/>
              <a:rect l="l" t="t" r="r" b="b"/>
              <a:pathLst>
                <a:path w="19149102" h="3606800">
                  <a:moveTo>
                    <a:pt x="191491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149102" y="3606800"/>
                  </a:lnTo>
                  <a:lnTo>
                    <a:pt x="18107702" y="1803400"/>
                  </a:lnTo>
                  <a:close/>
                </a:path>
              </a:pathLst>
            </a:custGeom>
            <a:solidFill>
              <a:srgbClr val="73C8B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363283" y="4544739"/>
            <a:ext cx="4896017" cy="922182"/>
            <a:chOff x="0" y="0"/>
            <a:chExt cx="19149102" cy="3606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49102" cy="3606800"/>
            </a:xfrm>
            <a:custGeom>
              <a:avLst/>
              <a:gdLst/>
              <a:ahLst/>
              <a:cxnLst/>
              <a:rect l="l" t="t" r="r" b="b"/>
              <a:pathLst>
                <a:path w="19149102" h="3606800">
                  <a:moveTo>
                    <a:pt x="191491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149102" y="3606800"/>
                  </a:lnTo>
                  <a:lnTo>
                    <a:pt x="18107702" y="1803400"/>
                  </a:lnTo>
                  <a:close/>
                </a:path>
              </a:pathLst>
            </a:custGeom>
            <a:solidFill>
              <a:srgbClr val="73C8B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363283" y="6549474"/>
            <a:ext cx="4896017" cy="922182"/>
            <a:chOff x="0" y="0"/>
            <a:chExt cx="19149102" cy="3606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49102" cy="3606800"/>
            </a:xfrm>
            <a:custGeom>
              <a:avLst/>
              <a:gdLst/>
              <a:ahLst/>
              <a:cxnLst/>
              <a:rect l="l" t="t" r="r" b="b"/>
              <a:pathLst>
                <a:path w="19149102" h="3606800">
                  <a:moveTo>
                    <a:pt x="191491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149102" y="3606800"/>
                  </a:lnTo>
                  <a:lnTo>
                    <a:pt x="18107702" y="1803400"/>
                  </a:lnTo>
                  <a:close/>
                </a:path>
              </a:pathLst>
            </a:custGeom>
            <a:solidFill>
              <a:srgbClr val="73C8B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607692" y="2458393"/>
            <a:ext cx="4407198" cy="70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6"/>
              </a:lnSpc>
            </a:pPr>
            <a:r>
              <a:rPr lang="en-US" sz="4655" spc="931">
                <a:solidFill>
                  <a:srgbClr val="D73739"/>
                </a:solidFill>
                <a:latin typeface="Glacial Indifference Bold"/>
              </a:rPr>
              <a:t>CLUSTER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35239" y="4683633"/>
            <a:ext cx="3752104" cy="64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3"/>
              </a:lnSpc>
            </a:pPr>
            <a:r>
              <a:rPr lang="en-US" sz="4228" spc="845">
                <a:solidFill>
                  <a:srgbClr val="D73739"/>
                </a:solidFill>
                <a:latin typeface="Glacial Indifference Bold"/>
              </a:rPr>
              <a:t>CLUSTER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52102" y="6668392"/>
            <a:ext cx="3984731" cy="68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8"/>
              </a:lnSpc>
            </a:pPr>
            <a:r>
              <a:rPr lang="en-US" sz="4490" spc="898">
                <a:solidFill>
                  <a:srgbClr val="D73739"/>
                </a:solidFill>
                <a:latin typeface="Glacial Indifference Bold"/>
              </a:rPr>
              <a:t>CLUSTER 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866643" y="-8062891"/>
            <a:ext cx="20021286" cy="108842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3754" y="3497566"/>
            <a:ext cx="10915984" cy="3591611"/>
            <a:chOff x="0" y="0"/>
            <a:chExt cx="4014501" cy="1320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14501" cy="1320864"/>
            </a:xfrm>
            <a:custGeom>
              <a:avLst/>
              <a:gdLst/>
              <a:ahLst/>
              <a:cxnLst/>
              <a:rect l="l" t="t" r="r" b="b"/>
              <a:pathLst>
                <a:path w="4014501" h="1320864">
                  <a:moveTo>
                    <a:pt x="3890041" y="1320864"/>
                  </a:moveTo>
                  <a:lnTo>
                    <a:pt x="124460" y="1320864"/>
                  </a:lnTo>
                  <a:cubicBezTo>
                    <a:pt x="55880" y="1320864"/>
                    <a:pt x="0" y="1264984"/>
                    <a:pt x="0" y="11964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0041" y="0"/>
                  </a:lnTo>
                  <a:cubicBezTo>
                    <a:pt x="3958621" y="0"/>
                    <a:pt x="4014501" y="55880"/>
                    <a:pt x="4014501" y="124460"/>
                  </a:cubicBezTo>
                  <a:lnTo>
                    <a:pt x="4014501" y="1196404"/>
                  </a:lnTo>
                  <a:cubicBezTo>
                    <a:pt x="4014501" y="1264984"/>
                    <a:pt x="3958621" y="1320864"/>
                    <a:pt x="3890041" y="1320864"/>
                  </a:cubicBezTo>
                  <a:close/>
                </a:path>
              </a:pathLst>
            </a:custGeom>
            <a:solidFill>
              <a:srgbClr val="D9A5D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904126" y="3892237"/>
            <a:ext cx="5666117" cy="894940"/>
            <a:chOff x="0" y="0"/>
            <a:chExt cx="22835670" cy="360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198643" y="7948773"/>
            <a:ext cx="11145845" cy="1115066"/>
            <a:chOff x="0" y="0"/>
            <a:chExt cx="6601147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1147" cy="660400"/>
            </a:xfrm>
            <a:custGeom>
              <a:avLst/>
              <a:gdLst/>
              <a:ahLst/>
              <a:cxnLst/>
              <a:rect l="l" t="t" r="r" b="b"/>
              <a:pathLst>
                <a:path w="6601147" h="660400">
                  <a:moveTo>
                    <a:pt x="647668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76687" y="0"/>
                  </a:lnTo>
                  <a:cubicBezTo>
                    <a:pt x="6545267" y="0"/>
                    <a:pt x="6601147" y="55880"/>
                    <a:pt x="6601147" y="124460"/>
                  </a:cubicBezTo>
                  <a:lnTo>
                    <a:pt x="6601147" y="535940"/>
                  </a:lnTo>
                  <a:cubicBezTo>
                    <a:pt x="6601147" y="604520"/>
                    <a:pt x="6545267" y="660400"/>
                    <a:pt x="6476687" y="660400"/>
                  </a:cubicBezTo>
                  <a:close/>
                </a:path>
              </a:pathLst>
            </a:custGeom>
            <a:solidFill>
              <a:srgbClr val="A4914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046932" y="7797062"/>
            <a:ext cx="11126399" cy="1115066"/>
            <a:chOff x="0" y="0"/>
            <a:chExt cx="6589630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89630" cy="660400"/>
            </a:xfrm>
            <a:custGeom>
              <a:avLst/>
              <a:gdLst/>
              <a:ahLst/>
              <a:cxnLst/>
              <a:rect l="l" t="t" r="r" b="b"/>
              <a:pathLst>
                <a:path w="6589630" h="660400">
                  <a:moveTo>
                    <a:pt x="646517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65170" y="0"/>
                  </a:lnTo>
                  <a:cubicBezTo>
                    <a:pt x="6533750" y="0"/>
                    <a:pt x="6589630" y="55880"/>
                    <a:pt x="6589630" y="124460"/>
                  </a:cubicBezTo>
                  <a:lnTo>
                    <a:pt x="6589630" y="535940"/>
                  </a:lnTo>
                  <a:cubicBezTo>
                    <a:pt x="6589630" y="604520"/>
                    <a:pt x="6533750" y="660400"/>
                    <a:pt x="6465170" y="660400"/>
                  </a:cubicBezTo>
                  <a:close/>
                </a:path>
              </a:pathLst>
            </a:custGeom>
            <a:solidFill>
              <a:srgbClr val="FFE57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r="732"/>
          <a:stretch>
            <a:fillRect/>
          </a:stretch>
        </p:blipFill>
        <p:spPr>
          <a:xfrm>
            <a:off x="798123" y="3736428"/>
            <a:ext cx="10216769" cy="302711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460646" y="3497566"/>
            <a:ext cx="909092" cy="90909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416179" y="3437691"/>
            <a:ext cx="909092" cy="90909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9D9F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600713" y="5697316"/>
            <a:ext cx="892439" cy="892439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CD4343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3046932" y="639332"/>
            <a:ext cx="12701386" cy="1198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3"/>
              </a:lnSpc>
            </a:pPr>
            <a:r>
              <a:rPr lang="en-US" sz="8367">
                <a:solidFill>
                  <a:srgbClr val="EB7228"/>
                </a:solidFill>
                <a:latin typeface="Athiti SemiBold"/>
              </a:rPr>
              <a:t>DBSCAN CLUSTERING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35823" y="4079083"/>
            <a:ext cx="380272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3237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Clusters </a:t>
            </a:r>
            <a:r>
              <a:rPr lang="en-US" sz="3237" dirty="0" err="1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ที่ได้ทั้งหมด</a:t>
            </a:r>
            <a:endParaRPr lang="en-US" sz="3237" dirty="0">
              <a:solidFill>
                <a:srgbClr val="006015"/>
              </a:solidFill>
              <a:latin typeface="Pridi Regular" panose="020B0604020202020204" charset="-34"/>
              <a:cs typeface="Pridi Regular" panose="020B0604020202020204" charset="-34"/>
            </a:endParaRPr>
          </a:p>
          <a:p>
            <a:pPr algn="ctr">
              <a:lnSpc>
                <a:spcPts val="4532"/>
              </a:lnSpc>
            </a:pPr>
            <a:endParaRPr lang="en-US" sz="3237" dirty="0">
              <a:solidFill>
                <a:srgbClr val="006015"/>
              </a:solidFill>
              <a:latin typeface="Pridi Regular" panose="020B0604020202020204" charset="-34"/>
              <a:cs typeface="Pridi Regular" panose="020B0604020202020204" charset="-34"/>
            </a:endParaRPr>
          </a:p>
          <a:p>
            <a:pPr marL="699003" lvl="1" indent="-349501" algn="ctr">
              <a:lnSpc>
                <a:spcPts val="4532"/>
              </a:lnSpc>
              <a:buFont typeface="Arial"/>
              <a:buChar char="•"/>
            </a:pPr>
            <a:r>
              <a:rPr lang="en-US" sz="3237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15 Clusters</a:t>
            </a:r>
          </a:p>
          <a:p>
            <a:pPr marL="699003" lvl="1" indent="-349501" algn="ctr">
              <a:lnSpc>
                <a:spcPts val="4532"/>
              </a:lnSpc>
              <a:buFont typeface="Arial"/>
              <a:buChar char="•"/>
            </a:pPr>
            <a:r>
              <a:rPr lang="en-US" sz="3237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Noise </a:t>
            </a:r>
            <a:r>
              <a:rPr lang="en-US" sz="3237" dirty="0" err="1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จำนวนมาก</a:t>
            </a:r>
            <a:endParaRPr lang="en-US" sz="3237" dirty="0">
              <a:solidFill>
                <a:srgbClr val="006015"/>
              </a:solidFill>
              <a:latin typeface="Pridi Regular" panose="020B0604020202020204" charset="-34"/>
              <a:cs typeface="Pridi Regular" panose="020B0604020202020204" charset="-3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198643" y="7981074"/>
            <a:ext cx="10756923" cy="67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3"/>
              </a:lnSpc>
            </a:pPr>
            <a:r>
              <a:rPr lang="en-US" sz="3902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ทดสอบการทำ</a:t>
            </a:r>
            <a:r>
              <a:rPr lang="en-US" sz="3902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clustering </a:t>
            </a:r>
            <a:r>
              <a:rPr lang="en-US" sz="3902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ด้วย</a:t>
            </a:r>
            <a:r>
              <a:rPr lang="en-US" sz="3902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default parameter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13554" y="3493644"/>
            <a:ext cx="314340" cy="7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1">
                <a:solidFill>
                  <a:srgbClr val="000000"/>
                </a:solidFill>
                <a:latin typeface="Pridi Regular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453" y="283544"/>
            <a:ext cx="17500540" cy="9683198"/>
            <a:chOff x="0" y="0"/>
            <a:chExt cx="3888487" cy="2151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88487" cy="2151533"/>
            </a:xfrm>
            <a:custGeom>
              <a:avLst/>
              <a:gdLst/>
              <a:ahLst/>
              <a:cxnLst/>
              <a:rect l="l" t="t" r="r" b="b"/>
              <a:pathLst>
                <a:path w="3888487" h="2151533">
                  <a:moveTo>
                    <a:pt x="3764027" y="2151533"/>
                  </a:moveTo>
                  <a:lnTo>
                    <a:pt x="124460" y="2151533"/>
                  </a:lnTo>
                  <a:cubicBezTo>
                    <a:pt x="55880" y="2151533"/>
                    <a:pt x="0" y="2095653"/>
                    <a:pt x="0" y="2027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4027" y="0"/>
                  </a:lnTo>
                  <a:cubicBezTo>
                    <a:pt x="3832607" y="0"/>
                    <a:pt x="3888487" y="55880"/>
                    <a:pt x="3888487" y="124460"/>
                  </a:cubicBezTo>
                  <a:lnTo>
                    <a:pt x="3888487" y="2027073"/>
                  </a:lnTo>
                  <a:cubicBezTo>
                    <a:pt x="3888487" y="2095653"/>
                    <a:pt x="3832607" y="2151533"/>
                    <a:pt x="3764027" y="2151533"/>
                  </a:cubicBezTo>
                  <a:close/>
                </a:path>
              </a:pathLst>
            </a:custGeom>
            <a:solidFill>
              <a:srgbClr val="F5FF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898916" y="2598495"/>
            <a:ext cx="12138868" cy="6912605"/>
            <a:chOff x="0" y="0"/>
            <a:chExt cx="3274859" cy="18649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4859" cy="1864902"/>
            </a:xfrm>
            <a:custGeom>
              <a:avLst/>
              <a:gdLst/>
              <a:ahLst/>
              <a:cxnLst/>
              <a:rect l="l" t="t" r="r" b="b"/>
              <a:pathLst>
                <a:path w="3274859" h="1864902">
                  <a:moveTo>
                    <a:pt x="3150399" y="1864902"/>
                  </a:moveTo>
                  <a:lnTo>
                    <a:pt x="124460" y="1864902"/>
                  </a:lnTo>
                  <a:cubicBezTo>
                    <a:pt x="55880" y="1864902"/>
                    <a:pt x="0" y="1809022"/>
                    <a:pt x="0" y="17404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0399" y="0"/>
                  </a:lnTo>
                  <a:cubicBezTo>
                    <a:pt x="3218979" y="0"/>
                    <a:pt x="3274859" y="55880"/>
                    <a:pt x="3274859" y="124460"/>
                  </a:cubicBezTo>
                  <a:lnTo>
                    <a:pt x="3274859" y="1740443"/>
                  </a:lnTo>
                  <a:cubicBezTo>
                    <a:pt x="3274859" y="1809023"/>
                    <a:pt x="3218979" y="1864902"/>
                    <a:pt x="3150399" y="1864902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7061" y="2993165"/>
            <a:ext cx="11304402" cy="604030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991442" y="2306803"/>
            <a:ext cx="909092" cy="90909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946975" y="2246927"/>
            <a:ext cx="909092" cy="90909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9D9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829511" y="4930682"/>
            <a:ext cx="5448072" cy="860501"/>
            <a:chOff x="0" y="0"/>
            <a:chExt cx="22835670" cy="3606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F6C5E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692866" y="998172"/>
            <a:ext cx="13248836" cy="1115066"/>
            <a:chOff x="0" y="0"/>
            <a:chExt cx="7846647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46647" cy="660400"/>
            </a:xfrm>
            <a:custGeom>
              <a:avLst/>
              <a:gdLst/>
              <a:ahLst/>
              <a:cxnLst/>
              <a:rect l="l" t="t" r="r" b="b"/>
              <a:pathLst>
                <a:path w="7846647" h="660400">
                  <a:moveTo>
                    <a:pt x="772218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22187" y="0"/>
                  </a:lnTo>
                  <a:cubicBezTo>
                    <a:pt x="7790767" y="0"/>
                    <a:pt x="7846647" y="55880"/>
                    <a:pt x="7846647" y="124460"/>
                  </a:cubicBezTo>
                  <a:lnTo>
                    <a:pt x="7846647" y="535940"/>
                  </a:lnTo>
                  <a:cubicBezTo>
                    <a:pt x="7846647" y="604520"/>
                    <a:pt x="7790767" y="660400"/>
                    <a:pt x="7722187" y="660400"/>
                  </a:cubicBezTo>
                  <a:close/>
                </a:path>
              </a:pathLst>
            </a:custGeom>
            <a:solidFill>
              <a:srgbClr val="A4914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511264" y="846462"/>
            <a:ext cx="13265473" cy="1115066"/>
            <a:chOff x="0" y="0"/>
            <a:chExt cx="7856500" cy="660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56500" cy="660400"/>
            </a:xfrm>
            <a:custGeom>
              <a:avLst/>
              <a:gdLst/>
              <a:ahLst/>
              <a:cxnLst/>
              <a:rect l="l" t="t" r="r" b="b"/>
              <a:pathLst>
                <a:path w="7856500" h="660400">
                  <a:moveTo>
                    <a:pt x="77320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32040" y="0"/>
                  </a:lnTo>
                  <a:cubicBezTo>
                    <a:pt x="7800620" y="0"/>
                    <a:pt x="7856500" y="55880"/>
                    <a:pt x="7856500" y="124460"/>
                  </a:cubicBezTo>
                  <a:lnTo>
                    <a:pt x="7856500" y="535940"/>
                  </a:lnTo>
                  <a:cubicBezTo>
                    <a:pt x="7856500" y="604520"/>
                    <a:pt x="7800620" y="660400"/>
                    <a:pt x="7732040" y="660400"/>
                  </a:cubicBezTo>
                  <a:close/>
                </a:path>
              </a:pathLst>
            </a:custGeom>
            <a:solidFill>
              <a:srgbClr val="FFE57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3184249" y="4531919"/>
            <a:ext cx="4310284" cy="1421761"/>
            <a:chOff x="0" y="0"/>
            <a:chExt cx="1519206" cy="5011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9206" cy="501115"/>
            </a:xfrm>
            <a:custGeom>
              <a:avLst/>
              <a:gdLst/>
              <a:ahLst/>
              <a:cxnLst/>
              <a:rect l="l" t="t" r="r" b="b"/>
              <a:pathLst>
                <a:path w="1519206" h="501115">
                  <a:moveTo>
                    <a:pt x="1394746" y="59690"/>
                  </a:moveTo>
                  <a:cubicBezTo>
                    <a:pt x="1430306" y="59690"/>
                    <a:pt x="1459516" y="88900"/>
                    <a:pt x="1459516" y="124460"/>
                  </a:cubicBezTo>
                  <a:lnTo>
                    <a:pt x="1459516" y="376655"/>
                  </a:lnTo>
                  <a:cubicBezTo>
                    <a:pt x="1459516" y="412215"/>
                    <a:pt x="1430306" y="441425"/>
                    <a:pt x="1394746" y="441425"/>
                  </a:cubicBezTo>
                  <a:lnTo>
                    <a:pt x="124460" y="441425"/>
                  </a:lnTo>
                  <a:cubicBezTo>
                    <a:pt x="88900" y="441425"/>
                    <a:pt x="59690" y="412215"/>
                    <a:pt x="59690" y="3766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4746" y="59690"/>
                  </a:lnTo>
                  <a:moveTo>
                    <a:pt x="139474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76655"/>
                  </a:lnTo>
                  <a:cubicBezTo>
                    <a:pt x="0" y="445235"/>
                    <a:pt x="55880" y="501115"/>
                    <a:pt x="124460" y="501115"/>
                  </a:cubicBezTo>
                  <a:lnTo>
                    <a:pt x="1394746" y="501115"/>
                  </a:lnTo>
                  <a:cubicBezTo>
                    <a:pt x="1463326" y="501115"/>
                    <a:pt x="1519206" y="445235"/>
                    <a:pt x="1519206" y="376655"/>
                  </a:cubicBezTo>
                  <a:lnTo>
                    <a:pt x="1519206" y="124460"/>
                  </a:lnTo>
                  <a:cubicBezTo>
                    <a:pt x="1519206" y="55880"/>
                    <a:pt x="1463326" y="0"/>
                    <a:pt x="1394746" y="0"/>
                  </a:cubicBezTo>
                  <a:close/>
                </a:path>
              </a:pathLst>
            </a:custGeom>
            <a:solidFill>
              <a:srgbClr val="CD4343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4209418" y="2302881"/>
            <a:ext cx="384206" cy="7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1">
                <a:solidFill>
                  <a:srgbClr val="000000"/>
                </a:solidFill>
                <a:latin typeface="Pridi Regular"/>
              </a:rPr>
              <a:t>2.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64714" y="5088577"/>
            <a:ext cx="4513085" cy="49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dirty="0">
                <a:solidFill>
                  <a:srgbClr val="CD4343"/>
                </a:solidFill>
                <a:latin typeface="Mitr Regular"/>
              </a:rPr>
              <a:t>eps = 2, </a:t>
            </a:r>
            <a:r>
              <a:rPr lang="en-US" sz="2824" dirty="0" err="1">
                <a:solidFill>
                  <a:srgbClr val="CD4343"/>
                </a:solidFill>
                <a:latin typeface="Mitr Regular"/>
              </a:rPr>
              <a:t>min_samples</a:t>
            </a:r>
            <a:r>
              <a:rPr lang="en-US" sz="2824" dirty="0">
                <a:solidFill>
                  <a:srgbClr val="CD4343"/>
                </a:solidFill>
                <a:latin typeface="Mitr Regular"/>
              </a:rPr>
              <a:t> = 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11264" y="1030474"/>
            <a:ext cx="13265473" cy="67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3"/>
              </a:lnSpc>
            </a:pPr>
            <a:r>
              <a:rPr lang="en-US" sz="3902">
                <a:solidFill>
                  <a:srgbClr val="000000"/>
                </a:solidFill>
                <a:cs typeface="Pridi Regular"/>
              </a:rPr>
              <a:t>คำนวณหาค่า eps = 1-5 เพื่อหา cluster ที่ balance มากที่สุด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453" y="283544"/>
            <a:ext cx="17500540" cy="9683198"/>
            <a:chOff x="0" y="0"/>
            <a:chExt cx="3888487" cy="2151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88487" cy="2151533"/>
            </a:xfrm>
            <a:custGeom>
              <a:avLst/>
              <a:gdLst/>
              <a:ahLst/>
              <a:cxnLst/>
              <a:rect l="l" t="t" r="r" b="b"/>
              <a:pathLst>
                <a:path w="3888487" h="2151533">
                  <a:moveTo>
                    <a:pt x="3764027" y="2151533"/>
                  </a:moveTo>
                  <a:lnTo>
                    <a:pt x="124460" y="2151533"/>
                  </a:lnTo>
                  <a:cubicBezTo>
                    <a:pt x="55880" y="2151533"/>
                    <a:pt x="0" y="2095653"/>
                    <a:pt x="0" y="2027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4027" y="0"/>
                  </a:lnTo>
                  <a:cubicBezTo>
                    <a:pt x="3832607" y="0"/>
                    <a:pt x="3888487" y="55880"/>
                    <a:pt x="3888487" y="124460"/>
                  </a:cubicBezTo>
                  <a:lnTo>
                    <a:pt x="3888487" y="2027073"/>
                  </a:lnTo>
                  <a:cubicBezTo>
                    <a:pt x="3888487" y="2095653"/>
                    <a:pt x="3832607" y="2151533"/>
                    <a:pt x="3764027" y="2151533"/>
                  </a:cubicBezTo>
                  <a:close/>
                </a:path>
              </a:pathLst>
            </a:custGeom>
            <a:solidFill>
              <a:srgbClr val="F5FF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023450" y="998172"/>
            <a:ext cx="12483770" cy="1115066"/>
            <a:chOff x="0" y="0"/>
            <a:chExt cx="7393535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93536" cy="660400"/>
            </a:xfrm>
            <a:custGeom>
              <a:avLst/>
              <a:gdLst/>
              <a:ahLst/>
              <a:cxnLst/>
              <a:rect l="l" t="t" r="r" b="b"/>
              <a:pathLst>
                <a:path w="7393536" h="660400">
                  <a:moveTo>
                    <a:pt x="726907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69075" y="0"/>
                  </a:lnTo>
                  <a:cubicBezTo>
                    <a:pt x="7337655" y="0"/>
                    <a:pt x="7393536" y="55880"/>
                    <a:pt x="7393536" y="124460"/>
                  </a:cubicBezTo>
                  <a:lnTo>
                    <a:pt x="7393536" y="535940"/>
                  </a:lnTo>
                  <a:cubicBezTo>
                    <a:pt x="7393536" y="604520"/>
                    <a:pt x="7337655" y="660400"/>
                    <a:pt x="7269075" y="660400"/>
                  </a:cubicBezTo>
                  <a:close/>
                </a:path>
              </a:pathLst>
            </a:custGeom>
            <a:solidFill>
              <a:srgbClr val="A4914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867881" y="846462"/>
            <a:ext cx="12448736" cy="1115066"/>
            <a:chOff x="0" y="0"/>
            <a:chExt cx="7372786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72786" cy="660400"/>
            </a:xfrm>
            <a:custGeom>
              <a:avLst/>
              <a:gdLst/>
              <a:ahLst/>
              <a:cxnLst/>
              <a:rect l="l" t="t" r="r" b="b"/>
              <a:pathLst>
                <a:path w="7372786" h="660400">
                  <a:moveTo>
                    <a:pt x="724832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8327" y="0"/>
                  </a:lnTo>
                  <a:cubicBezTo>
                    <a:pt x="7316906" y="0"/>
                    <a:pt x="7372786" y="55880"/>
                    <a:pt x="7372786" y="124460"/>
                  </a:cubicBezTo>
                  <a:lnTo>
                    <a:pt x="7372786" y="535940"/>
                  </a:lnTo>
                  <a:cubicBezTo>
                    <a:pt x="7372786" y="604520"/>
                    <a:pt x="7316906" y="660400"/>
                    <a:pt x="7248327" y="660400"/>
                  </a:cubicBezTo>
                  <a:close/>
                </a:path>
              </a:pathLst>
            </a:custGeom>
            <a:solidFill>
              <a:srgbClr val="FFE57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11264" y="1030474"/>
            <a:ext cx="13265473" cy="67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3"/>
              </a:lnSpc>
            </a:pPr>
            <a:r>
              <a:rPr lang="en-US" sz="3902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สร้าง</a:t>
            </a:r>
            <a:r>
              <a:rPr lang="en-US" sz="3902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DBSCAN model </a:t>
            </a:r>
            <a:r>
              <a:rPr lang="en-US" sz="3902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ด้วย</a:t>
            </a:r>
            <a:r>
              <a:rPr lang="en-US" sz="3902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eps = 2, </a:t>
            </a:r>
            <a:r>
              <a:rPr lang="en-US" sz="3902" dirty="0" err="1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min_samples</a:t>
            </a:r>
            <a:r>
              <a:rPr lang="en-US" sz="3902" dirty="0">
                <a:solidFill>
                  <a:srgbClr val="000000"/>
                </a:solidFill>
                <a:latin typeface="Pridi Regular" panose="020B0604020202020204" charset="-34"/>
                <a:cs typeface="Pridi Regular" panose="020B0604020202020204" charset="-34"/>
              </a:rPr>
              <a:t> = 6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193475" y="3663196"/>
            <a:ext cx="9431954" cy="6429049"/>
            <a:chOff x="0" y="0"/>
            <a:chExt cx="10949940" cy="74637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49941" cy="7463746"/>
            </a:xfrm>
            <a:custGeom>
              <a:avLst/>
              <a:gdLst/>
              <a:ahLst/>
              <a:cxnLst/>
              <a:rect l="l" t="t" r="r" b="b"/>
              <a:pathLst>
                <a:path w="10949941" h="7463746">
                  <a:moveTo>
                    <a:pt x="10825480" y="7463746"/>
                  </a:moveTo>
                  <a:lnTo>
                    <a:pt x="124460" y="7463746"/>
                  </a:lnTo>
                  <a:cubicBezTo>
                    <a:pt x="55880" y="7463746"/>
                    <a:pt x="0" y="7407866"/>
                    <a:pt x="0" y="73392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25480" y="0"/>
                  </a:lnTo>
                  <a:cubicBezTo>
                    <a:pt x="10894061" y="0"/>
                    <a:pt x="10949941" y="55880"/>
                    <a:pt x="10949941" y="124460"/>
                  </a:cubicBezTo>
                  <a:lnTo>
                    <a:pt x="10949941" y="7339286"/>
                  </a:lnTo>
                  <a:cubicBezTo>
                    <a:pt x="10949941" y="7407866"/>
                    <a:pt x="10894061" y="7463746"/>
                    <a:pt x="10825480" y="7463746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39778" y="2335052"/>
            <a:ext cx="8890709" cy="2445396"/>
            <a:chOff x="0" y="0"/>
            <a:chExt cx="10321588" cy="28389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21588" cy="2838961"/>
            </a:xfrm>
            <a:custGeom>
              <a:avLst/>
              <a:gdLst/>
              <a:ahLst/>
              <a:cxnLst/>
              <a:rect l="l" t="t" r="r" b="b"/>
              <a:pathLst>
                <a:path w="10321588" h="2838961">
                  <a:moveTo>
                    <a:pt x="10197128" y="2838960"/>
                  </a:moveTo>
                  <a:lnTo>
                    <a:pt x="124460" y="2838960"/>
                  </a:lnTo>
                  <a:cubicBezTo>
                    <a:pt x="55880" y="2838960"/>
                    <a:pt x="0" y="2783081"/>
                    <a:pt x="0" y="27145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197128" y="0"/>
                  </a:lnTo>
                  <a:cubicBezTo>
                    <a:pt x="10265708" y="0"/>
                    <a:pt x="10321588" y="55880"/>
                    <a:pt x="10321588" y="124460"/>
                  </a:cubicBezTo>
                  <a:lnTo>
                    <a:pt x="10321588" y="2714501"/>
                  </a:lnTo>
                  <a:cubicBezTo>
                    <a:pt x="10321588" y="2783081"/>
                    <a:pt x="10265708" y="2838961"/>
                    <a:pt x="10197128" y="2838961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67587" y="3915162"/>
            <a:ext cx="8647246" cy="572982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6350208" y="3723071"/>
            <a:ext cx="909092" cy="90909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305741" y="3663196"/>
            <a:ext cx="909092" cy="90909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9D9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6563609" y="3719149"/>
            <a:ext cx="393356" cy="7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1">
                <a:solidFill>
                  <a:srgbClr val="000000"/>
                </a:solidFill>
                <a:latin typeface="Pridi Regular"/>
              </a:rPr>
              <a:t>3.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976227" y="5440088"/>
            <a:ext cx="5448072" cy="860501"/>
            <a:chOff x="0" y="0"/>
            <a:chExt cx="22835670" cy="3606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F6C5E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557997" y="5597984"/>
            <a:ext cx="4398367" cy="49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dirty="0">
                <a:solidFill>
                  <a:srgbClr val="CD4343"/>
                </a:solidFill>
                <a:latin typeface="Mitr Regular"/>
              </a:rPr>
              <a:t>Cluster 1: 769 instances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976227" y="6950678"/>
            <a:ext cx="5448072" cy="860501"/>
            <a:chOff x="0" y="0"/>
            <a:chExt cx="22835670" cy="3606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F6C5E5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2444160" y="7108573"/>
            <a:ext cx="4566239" cy="49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dirty="0">
                <a:solidFill>
                  <a:srgbClr val="CD4343"/>
                </a:solidFill>
                <a:latin typeface="Mitr Regular"/>
              </a:rPr>
              <a:t>Cluster 2: 1420 instances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976227" y="8397799"/>
            <a:ext cx="5448072" cy="860501"/>
            <a:chOff x="0" y="0"/>
            <a:chExt cx="22835670" cy="3606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835670" cy="3606800"/>
            </a:xfrm>
            <a:custGeom>
              <a:avLst/>
              <a:gdLst/>
              <a:ahLst/>
              <a:cxnLst/>
              <a:rect l="l" t="t" r="r" b="b"/>
              <a:pathLst>
                <a:path w="22835670" h="3606800">
                  <a:moveTo>
                    <a:pt x="2283567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2835670" y="3606800"/>
                  </a:lnTo>
                  <a:lnTo>
                    <a:pt x="21794270" y="1803400"/>
                  </a:lnTo>
                  <a:close/>
                </a:path>
              </a:pathLst>
            </a:custGeom>
            <a:solidFill>
              <a:srgbClr val="F6C5E5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2996676" y="8555695"/>
            <a:ext cx="3785123" cy="49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 dirty="0">
                <a:solidFill>
                  <a:srgbClr val="CD4343"/>
                </a:solidFill>
                <a:latin typeface="Mitr Regular"/>
              </a:rPr>
              <a:t>Noise: 51 instances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8809" y="2542986"/>
            <a:ext cx="8426526" cy="1997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866643" y="-8277730"/>
            <a:ext cx="20021286" cy="108842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12933" y="284837"/>
            <a:ext cx="13662133" cy="155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0"/>
              </a:lnSpc>
            </a:pPr>
            <a:r>
              <a:rPr lang="en-US" sz="7100">
                <a:solidFill>
                  <a:srgbClr val="EB7228"/>
                </a:solidFill>
                <a:latin typeface="Maitree SemiBold"/>
              </a:rPr>
              <a:t>DBSCAN </a:t>
            </a:r>
          </a:p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EB7228"/>
                </a:solidFill>
                <a:latin typeface="Maitree SemiBold"/>
              </a:rPr>
              <a:t>eps = 2, min_samples = 6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2544"/>
          <a:stretch>
            <a:fillRect/>
          </a:stretch>
        </p:blipFill>
        <p:spPr>
          <a:xfrm>
            <a:off x="150749" y="3222852"/>
            <a:ext cx="9071035" cy="61906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r="466" b="1282"/>
          <a:stretch>
            <a:fillRect/>
          </a:stretch>
        </p:blipFill>
        <p:spPr>
          <a:xfrm>
            <a:off x="8946460" y="2497587"/>
            <a:ext cx="9220541" cy="748597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279134" y="3475651"/>
            <a:ext cx="864866" cy="864866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166927" y="5653617"/>
            <a:ext cx="864866" cy="864866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4807" y="368823"/>
            <a:ext cx="16927589" cy="93563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6494" y="1488008"/>
            <a:ext cx="7907506" cy="80036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649599" y="1028700"/>
            <a:ext cx="7123354" cy="79086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504640">
            <a:off x="11643776" y="7667763"/>
            <a:ext cx="7057045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292384" y="-880909"/>
            <a:ext cx="4294383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2633" y="1130720"/>
            <a:ext cx="13893889" cy="755322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54914" y="4122370"/>
            <a:ext cx="9978172" cy="34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40"/>
              </a:lnSpc>
            </a:pPr>
            <a:r>
              <a:rPr lang="en-US" sz="14400">
                <a:solidFill>
                  <a:srgbClr val="FFA800"/>
                </a:solidFill>
                <a:latin typeface="Arabica"/>
              </a:rPr>
              <a:t>Exploration</a:t>
            </a:r>
          </a:p>
          <a:p>
            <a:pPr algn="ctr">
              <a:lnSpc>
                <a:spcPts val="10065"/>
              </a:lnSpc>
            </a:pPr>
            <a:endParaRPr lang="en-US" sz="14400">
              <a:solidFill>
                <a:srgbClr val="FFA800"/>
              </a:solidFill>
              <a:latin typeface="Arabic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322698">
            <a:off x="13773244" y="7559003"/>
            <a:ext cx="3766556" cy="12189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20187" y="1028700"/>
            <a:ext cx="2434726" cy="233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4807" y="368823"/>
            <a:ext cx="16927589" cy="93563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82063" y="1463684"/>
            <a:ext cx="7761937" cy="80914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646875" y="1169747"/>
            <a:ext cx="7612425" cy="77544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477853" y="0"/>
            <a:ext cx="2665321" cy="26186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456156" y="6333603"/>
            <a:ext cx="3266122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438" y="1034886"/>
            <a:ext cx="9716729" cy="87980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1446" y="3148066"/>
            <a:ext cx="9406613" cy="45716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44848" y="448216"/>
            <a:ext cx="2396974" cy="250663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91754" y="7926841"/>
            <a:ext cx="4443444" cy="17450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452601" y="-283719"/>
            <a:ext cx="3360049" cy="32439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55638" y="3086922"/>
            <a:ext cx="1852075" cy="203321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355638" y="5120138"/>
            <a:ext cx="1894636" cy="207994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31070" y="3589044"/>
            <a:ext cx="4896017" cy="922182"/>
            <a:chOff x="0" y="0"/>
            <a:chExt cx="19149102" cy="360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49102" cy="3606800"/>
            </a:xfrm>
            <a:custGeom>
              <a:avLst/>
              <a:gdLst/>
              <a:ahLst/>
              <a:cxnLst/>
              <a:rect l="l" t="t" r="r" b="b"/>
              <a:pathLst>
                <a:path w="19149102" h="3606800">
                  <a:moveTo>
                    <a:pt x="191491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149102" y="3606800"/>
                  </a:lnTo>
                  <a:lnTo>
                    <a:pt x="18107702" y="1803400"/>
                  </a:lnTo>
                  <a:close/>
                </a:path>
              </a:pathLst>
            </a:custGeom>
            <a:solidFill>
              <a:srgbClr val="A9D9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557744" y="5775775"/>
            <a:ext cx="4896017" cy="922182"/>
            <a:chOff x="0" y="0"/>
            <a:chExt cx="19149102" cy="3606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49102" cy="3606800"/>
            </a:xfrm>
            <a:custGeom>
              <a:avLst/>
              <a:gdLst/>
              <a:ahLst/>
              <a:cxnLst/>
              <a:rect l="l" t="t" r="r" b="b"/>
              <a:pathLst>
                <a:path w="19149102" h="3606800">
                  <a:moveTo>
                    <a:pt x="191491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149102" y="3606800"/>
                  </a:lnTo>
                  <a:lnTo>
                    <a:pt x="18107702" y="1803400"/>
                  </a:lnTo>
                  <a:close/>
                </a:path>
              </a:pathLst>
            </a:custGeom>
            <a:solidFill>
              <a:srgbClr val="A9D9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780385" y="3728004"/>
            <a:ext cx="4197386" cy="64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3"/>
              </a:lnSpc>
            </a:pPr>
            <a:r>
              <a:rPr lang="en-US" sz="4228" spc="845">
                <a:solidFill>
                  <a:srgbClr val="004AAD"/>
                </a:solidFill>
                <a:latin typeface="Glacial Indifference Bold"/>
              </a:rPr>
              <a:t>CLUSTER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07059" y="5914735"/>
            <a:ext cx="4197386" cy="64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3"/>
              </a:lnSpc>
            </a:pPr>
            <a:r>
              <a:rPr lang="en-US" sz="4228" spc="845">
                <a:solidFill>
                  <a:srgbClr val="004AAD"/>
                </a:solidFill>
                <a:latin typeface="Glacial Indifference Bold"/>
              </a:rPr>
              <a:t>CLUSTER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781" y="692819"/>
            <a:ext cx="16104439" cy="89013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87235">
            <a:off x="13375580" y="892315"/>
            <a:ext cx="4304076" cy="12677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6795837"/>
            <a:ext cx="2773012" cy="317080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70077" y="2432603"/>
            <a:ext cx="9917245" cy="513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5"/>
              </a:lnSpc>
            </a:pPr>
            <a:r>
              <a:rPr lang="en-US" sz="14689">
                <a:solidFill>
                  <a:srgbClr val="EB7228"/>
                </a:solidFill>
                <a:latin typeface="Maitree SemiBold"/>
              </a:rPr>
              <a:t>Model</a:t>
            </a:r>
          </a:p>
          <a:p>
            <a:pPr algn="ctr">
              <a:lnSpc>
                <a:spcPts val="20565"/>
              </a:lnSpc>
            </a:pPr>
            <a:r>
              <a:rPr lang="en-US" sz="14689">
                <a:solidFill>
                  <a:srgbClr val="EB7228"/>
                </a:solidFill>
                <a:latin typeface="Maitree SemiBold"/>
              </a:rPr>
              <a:t>Evaluation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1099996" y="-7947887"/>
            <a:ext cx="20021286" cy="108842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624845" y="3224026"/>
            <a:ext cx="10947011" cy="1919474"/>
            <a:chOff x="0" y="0"/>
            <a:chExt cx="4012295" cy="7035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12295" cy="703525"/>
            </a:xfrm>
            <a:custGeom>
              <a:avLst/>
              <a:gdLst/>
              <a:ahLst/>
              <a:cxnLst/>
              <a:rect l="l" t="t" r="r" b="b"/>
              <a:pathLst>
                <a:path w="4012295" h="703525">
                  <a:moveTo>
                    <a:pt x="3887835" y="703525"/>
                  </a:moveTo>
                  <a:lnTo>
                    <a:pt x="124460" y="703525"/>
                  </a:lnTo>
                  <a:cubicBezTo>
                    <a:pt x="55880" y="703525"/>
                    <a:pt x="0" y="647645"/>
                    <a:pt x="0" y="5790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87835" y="0"/>
                  </a:lnTo>
                  <a:cubicBezTo>
                    <a:pt x="3956415" y="0"/>
                    <a:pt x="4012295" y="55880"/>
                    <a:pt x="4012295" y="124460"/>
                  </a:cubicBezTo>
                  <a:lnTo>
                    <a:pt x="4012295" y="579065"/>
                  </a:lnTo>
                  <a:cubicBezTo>
                    <a:pt x="4012295" y="647645"/>
                    <a:pt x="3956415" y="703525"/>
                    <a:pt x="3887835" y="703525"/>
                  </a:cubicBezTo>
                  <a:close/>
                </a:path>
              </a:pathLst>
            </a:custGeom>
            <a:solidFill>
              <a:srgbClr val="F6C32C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64305" y="3409624"/>
            <a:ext cx="10433160" cy="14718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5650" y="5789097"/>
            <a:ext cx="6071413" cy="40982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25764" y="5789097"/>
            <a:ext cx="6053874" cy="41242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079638" y="5802096"/>
            <a:ext cx="6162713" cy="40982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773020" y="318669"/>
            <a:ext cx="10275254" cy="195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7"/>
              </a:lnSpc>
            </a:pPr>
            <a:r>
              <a:rPr lang="en-US" sz="6925">
                <a:solidFill>
                  <a:srgbClr val="004AAD"/>
                </a:solidFill>
                <a:latin typeface="Athiti SemiBold"/>
              </a:rPr>
              <a:t>COMPARE MODEL</a:t>
            </a:r>
          </a:p>
          <a:p>
            <a:pPr algn="ctr">
              <a:lnSpc>
                <a:spcPts val="7617"/>
              </a:lnSpc>
            </a:pPr>
            <a:r>
              <a:rPr lang="en-US" sz="6925">
                <a:solidFill>
                  <a:srgbClr val="004AAD"/>
                </a:solidFill>
                <a:latin typeface="Athiti SemiBold"/>
              </a:rPr>
              <a:t>By using ARI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24992" y="585744"/>
            <a:ext cx="8238016" cy="1074358"/>
            <a:chOff x="0" y="0"/>
            <a:chExt cx="27656400" cy="360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56402" cy="3606800"/>
            </a:xfrm>
            <a:custGeom>
              <a:avLst/>
              <a:gdLst/>
              <a:ahLst/>
              <a:cxnLst/>
              <a:rect l="l" t="t" r="r" b="b"/>
              <a:pathLst>
                <a:path w="27656402" h="3606800">
                  <a:moveTo>
                    <a:pt x="276564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7656402" y="3606800"/>
                  </a:lnTo>
                  <a:lnTo>
                    <a:pt x="26615002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098929" y="1899774"/>
            <a:ext cx="8090141" cy="1055073"/>
            <a:chOff x="0" y="0"/>
            <a:chExt cx="27656400" cy="360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656402" cy="3606800"/>
            </a:xfrm>
            <a:custGeom>
              <a:avLst/>
              <a:gdLst/>
              <a:ahLst/>
              <a:cxnLst/>
              <a:rect l="l" t="t" r="r" b="b"/>
              <a:pathLst>
                <a:path w="27656402" h="3606800">
                  <a:moveTo>
                    <a:pt x="276564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7656402" y="3606800"/>
                  </a:lnTo>
                  <a:lnTo>
                    <a:pt x="26615002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024992" y="3319341"/>
            <a:ext cx="8238016" cy="1074358"/>
            <a:chOff x="0" y="0"/>
            <a:chExt cx="27656400" cy="3606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656402" cy="3606800"/>
            </a:xfrm>
            <a:custGeom>
              <a:avLst/>
              <a:gdLst/>
              <a:ahLst/>
              <a:cxnLst/>
              <a:rect l="l" t="t" r="r" b="b"/>
              <a:pathLst>
                <a:path w="27656402" h="3606800">
                  <a:moveTo>
                    <a:pt x="276564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7656402" y="3606800"/>
                  </a:lnTo>
                  <a:lnTo>
                    <a:pt x="26615002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259" y="4819691"/>
            <a:ext cx="5862885" cy="48295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44144" y="4819691"/>
            <a:ext cx="5845145" cy="48295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89289" y="4819691"/>
            <a:ext cx="5898688" cy="482955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629474" y="837772"/>
            <a:ext cx="7029053" cy="51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9"/>
              </a:lnSpc>
            </a:pPr>
            <a:r>
              <a:rPr lang="en-US" sz="2992">
                <a:solidFill>
                  <a:srgbClr val="006015"/>
                </a:solidFill>
                <a:latin typeface="Mitr Regular"/>
              </a:rPr>
              <a:t>ARI - KMeans VS Agglomerative: 58%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00166" y="2146252"/>
            <a:ext cx="6320433" cy="50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938" dirty="0">
                <a:solidFill>
                  <a:srgbClr val="006015"/>
                </a:solidFill>
                <a:latin typeface="Mitr Regular"/>
              </a:rPr>
              <a:t>ARI - </a:t>
            </a:r>
            <a:r>
              <a:rPr lang="en-US" sz="2938" dirty="0" err="1">
                <a:solidFill>
                  <a:srgbClr val="006015"/>
                </a:solidFill>
                <a:latin typeface="Mitr Regular"/>
              </a:rPr>
              <a:t>KMeans</a:t>
            </a:r>
            <a:r>
              <a:rPr lang="en-US" sz="2938" dirty="0">
                <a:solidFill>
                  <a:srgbClr val="006015"/>
                </a:solidFill>
                <a:latin typeface="Mitr Regular"/>
              </a:rPr>
              <a:t> VS DBSCAN: 0.02%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2354" y="3571369"/>
            <a:ext cx="7083293" cy="51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9"/>
              </a:lnSpc>
            </a:pPr>
            <a:r>
              <a:rPr lang="en-US" sz="2992">
                <a:solidFill>
                  <a:srgbClr val="006015"/>
                </a:solidFill>
                <a:latin typeface="Mitr Regular"/>
              </a:rPr>
              <a:t>ARI - DBSCAN VS Agglomerative: 18%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1099996" y="-7947887"/>
            <a:ext cx="20021286" cy="108842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55172" y="3282365"/>
            <a:ext cx="11977656" cy="3222364"/>
            <a:chOff x="0" y="0"/>
            <a:chExt cx="4390046" cy="11810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0046" cy="1181060"/>
            </a:xfrm>
            <a:custGeom>
              <a:avLst/>
              <a:gdLst/>
              <a:ahLst/>
              <a:cxnLst/>
              <a:rect l="l" t="t" r="r" b="b"/>
              <a:pathLst>
                <a:path w="4390046" h="1181060">
                  <a:moveTo>
                    <a:pt x="4265586" y="1181060"/>
                  </a:moveTo>
                  <a:lnTo>
                    <a:pt x="124460" y="1181060"/>
                  </a:lnTo>
                  <a:cubicBezTo>
                    <a:pt x="55880" y="1181060"/>
                    <a:pt x="0" y="1125180"/>
                    <a:pt x="0" y="1056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5587" y="0"/>
                  </a:lnTo>
                  <a:cubicBezTo>
                    <a:pt x="4334166" y="0"/>
                    <a:pt x="4390046" y="55880"/>
                    <a:pt x="4390046" y="124460"/>
                  </a:cubicBezTo>
                  <a:lnTo>
                    <a:pt x="4390046" y="1056600"/>
                  </a:lnTo>
                  <a:cubicBezTo>
                    <a:pt x="4390046" y="1125180"/>
                    <a:pt x="4334166" y="1181060"/>
                    <a:pt x="4265587" y="1181060"/>
                  </a:cubicBezTo>
                  <a:close/>
                </a:path>
              </a:pathLst>
            </a:custGeom>
            <a:solidFill>
              <a:srgbClr val="F6C32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773020" y="318669"/>
            <a:ext cx="10275254" cy="195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7"/>
              </a:lnSpc>
            </a:pPr>
            <a:r>
              <a:rPr lang="en-US" sz="6925">
                <a:solidFill>
                  <a:srgbClr val="004AAD"/>
                </a:solidFill>
                <a:latin typeface="Athiti SemiBold"/>
              </a:rPr>
              <a:t>COMPARE MODEL</a:t>
            </a:r>
          </a:p>
          <a:p>
            <a:pPr algn="ctr">
              <a:lnSpc>
                <a:spcPts val="7617"/>
              </a:lnSpc>
            </a:pPr>
            <a:r>
              <a:rPr lang="en-US" sz="6925">
                <a:solidFill>
                  <a:srgbClr val="004AAD"/>
                </a:solidFill>
                <a:latin typeface="Athiti SemiBold"/>
              </a:rPr>
              <a:t>By using Silhouette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40127" y="3611032"/>
            <a:ext cx="11067655" cy="25540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155172" y="7045190"/>
            <a:ext cx="11977656" cy="1958366"/>
            <a:chOff x="0" y="0"/>
            <a:chExt cx="4390046" cy="7177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0046" cy="717780"/>
            </a:xfrm>
            <a:custGeom>
              <a:avLst/>
              <a:gdLst/>
              <a:ahLst/>
              <a:cxnLst/>
              <a:rect l="l" t="t" r="r" b="b"/>
              <a:pathLst>
                <a:path w="4390046" h="717780">
                  <a:moveTo>
                    <a:pt x="4265586" y="717780"/>
                  </a:moveTo>
                  <a:lnTo>
                    <a:pt x="124460" y="717780"/>
                  </a:lnTo>
                  <a:cubicBezTo>
                    <a:pt x="55880" y="717780"/>
                    <a:pt x="0" y="661900"/>
                    <a:pt x="0" y="5933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5587" y="0"/>
                  </a:lnTo>
                  <a:cubicBezTo>
                    <a:pt x="4334166" y="0"/>
                    <a:pt x="4390046" y="55880"/>
                    <a:pt x="4390046" y="124460"/>
                  </a:cubicBezTo>
                  <a:lnTo>
                    <a:pt x="4390046" y="593320"/>
                  </a:lnTo>
                  <a:cubicBezTo>
                    <a:pt x="4390046" y="661900"/>
                    <a:pt x="4334166" y="717780"/>
                    <a:pt x="4265587" y="717780"/>
                  </a:cubicBezTo>
                  <a:close/>
                </a:path>
              </a:pathLst>
            </a:custGeom>
            <a:solidFill>
              <a:srgbClr val="F6C32C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01452" y="7403376"/>
            <a:ext cx="11485097" cy="1241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21368" y="1028700"/>
            <a:ext cx="14501310" cy="1992403"/>
            <a:chOff x="0" y="0"/>
            <a:chExt cx="4806591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06591" cy="660400"/>
            </a:xfrm>
            <a:custGeom>
              <a:avLst/>
              <a:gdLst/>
              <a:ahLst/>
              <a:cxnLst/>
              <a:rect l="l" t="t" r="r" b="b"/>
              <a:pathLst>
                <a:path w="4806591" h="660400">
                  <a:moveTo>
                    <a:pt x="46821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82132" y="0"/>
                  </a:lnTo>
                  <a:cubicBezTo>
                    <a:pt x="4750712" y="0"/>
                    <a:pt x="4806591" y="55880"/>
                    <a:pt x="4806591" y="124460"/>
                  </a:cubicBezTo>
                  <a:lnTo>
                    <a:pt x="4806591" y="535940"/>
                  </a:lnTo>
                  <a:cubicBezTo>
                    <a:pt x="4806591" y="604520"/>
                    <a:pt x="4750712" y="660400"/>
                    <a:pt x="4682132" y="660400"/>
                  </a:cubicBezTo>
                  <a:close/>
                </a:path>
              </a:pathLst>
            </a:custGeom>
            <a:solidFill>
              <a:srgbClr val="F6C32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218" b="48685"/>
          <a:stretch>
            <a:fillRect/>
          </a:stretch>
        </p:blipFill>
        <p:spPr>
          <a:xfrm>
            <a:off x="2498902" y="1371609"/>
            <a:ext cx="13887825" cy="12393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4933468"/>
            <a:ext cx="6071413" cy="40982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71413" y="4933468"/>
            <a:ext cx="6053874" cy="41242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25287" y="4946467"/>
            <a:ext cx="6162713" cy="409820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494045" y="3750127"/>
            <a:ext cx="4743164" cy="849360"/>
            <a:chOff x="0" y="0"/>
            <a:chExt cx="20141816" cy="360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41817" cy="3606800"/>
            </a:xfrm>
            <a:custGeom>
              <a:avLst/>
              <a:gdLst/>
              <a:ahLst/>
              <a:cxnLst/>
              <a:rect l="l" t="t" r="r" b="b"/>
              <a:pathLst>
                <a:path w="20141817" h="3606800">
                  <a:moveTo>
                    <a:pt x="20141817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0141817" y="3606800"/>
                  </a:lnTo>
                  <a:lnTo>
                    <a:pt x="19100417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99032" y="3947006"/>
            <a:ext cx="3860910" cy="40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365">
                <a:solidFill>
                  <a:srgbClr val="006015"/>
                </a:solidFill>
                <a:latin typeface="Mitr Regular"/>
              </a:rPr>
              <a:t>Silhouette - KMeans : 19%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383495" y="3671864"/>
            <a:ext cx="5521009" cy="849360"/>
            <a:chOff x="0" y="0"/>
            <a:chExt cx="23444930" cy="3606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44930" cy="3606800"/>
            </a:xfrm>
            <a:custGeom>
              <a:avLst/>
              <a:gdLst/>
              <a:ahLst/>
              <a:cxnLst/>
              <a:rect l="l" t="t" r="r" b="b"/>
              <a:pathLst>
                <a:path w="23444930" h="3606800">
                  <a:moveTo>
                    <a:pt x="2344493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3444930" y="3606800"/>
                  </a:lnTo>
                  <a:lnTo>
                    <a:pt x="22403530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646113" y="3868743"/>
            <a:ext cx="4884601" cy="40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365">
                <a:solidFill>
                  <a:srgbClr val="006015"/>
                </a:solidFill>
                <a:latin typeface="Mitr Regular"/>
              </a:rPr>
              <a:t>Silhouette - Agglomerative : 17%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013388" y="3671864"/>
            <a:ext cx="4743164" cy="849360"/>
            <a:chOff x="0" y="0"/>
            <a:chExt cx="20141816" cy="3606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141817" cy="3606800"/>
            </a:xfrm>
            <a:custGeom>
              <a:avLst/>
              <a:gdLst/>
              <a:ahLst/>
              <a:cxnLst/>
              <a:rect l="l" t="t" r="r" b="b"/>
              <a:pathLst>
                <a:path w="20141817" h="3606800">
                  <a:moveTo>
                    <a:pt x="20141817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0141817" y="3606800"/>
                  </a:lnTo>
                  <a:lnTo>
                    <a:pt x="19100417" y="1803400"/>
                  </a:lnTo>
                  <a:close/>
                </a:path>
              </a:pathLst>
            </a:custGeom>
            <a:solidFill>
              <a:srgbClr val="D1F4D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378161" y="3868743"/>
            <a:ext cx="3941337" cy="40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365">
                <a:solidFill>
                  <a:srgbClr val="006015"/>
                </a:solidFill>
                <a:latin typeface="Mitr Regular"/>
              </a:rPr>
              <a:t>Silhouette - DBSCAN : 14%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781" y="692819"/>
            <a:ext cx="16104439" cy="89013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36615">
            <a:off x="233457" y="8322299"/>
            <a:ext cx="3536009" cy="11829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345674" y="1826826"/>
            <a:ext cx="6171183" cy="86585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104293">
            <a:off x="343173" y="775836"/>
            <a:ext cx="3677954" cy="17052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78667" y="2325563"/>
            <a:ext cx="10695509" cy="268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95"/>
              </a:lnSpc>
            </a:pPr>
            <a:r>
              <a:rPr lang="en-US" sz="17632">
                <a:solidFill>
                  <a:srgbClr val="CD4343"/>
                </a:solidFill>
                <a:latin typeface="Arabica"/>
              </a:rPr>
              <a:t>ConCLusion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770220" y="5012702"/>
            <a:ext cx="1119123" cy="12285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770220" y="6241281"/>
            <a:ext cx="1144841" cy="125681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782627" y="7498092"/>
            <a:ext cx="1132435" cy="124319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000807" y="5351983"/>
            <a:ext cx="2958437" cy="557232"/>
            <a:chOff x="0" y="0"/>
            <a:chExt cx="19149102" cy="3606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49102" cy="3606800"/>
            </a:xfrm>
            <a:custGeom>
              <a:avLst/>
              <a:gdLst/>
              <a:ahLst/>
              <a:cxnLst/>
              <a:rect l="l" t="t" r="r" b="b"/>
              <a:pathLst>
                <a:path w="19149102" h="3606800">
                  <a:moveTo>
                    <a:pt x="191491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149102" y="3606800"/>
                  </a:lnTo>
                  <a:lnTo>
                    <a:pt x="18107702" y="1803400"/>
                  </a:lnTo>
                  <a:close/>
                </a:path>
              </a:pathLst>
            </a:custGeom>
            <a:solidFill>
              <a:srgbClr val="73C8B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077350" y="6673323"/>
            <a:ext cx="2958437" cy="557232"/>
            <a:chOff x="0" y="0"/>
            <a:chExt cx="19149102" cy="3606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49102" cy="3606800"/>
            </a:xfrm>
            <a:custGeom>
              <a:avLst/>
              <a:gdLst/>
              <a:ahLst/>
              <a:cxnLst/>
              <a:rect l="l" t="t" r="r" b="b"/>
              <a:pathLst>
                <a:path w="19149102" h="3606800">
                  <a:moveTo>
                    <a:pt x="191491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149102" y="3606800"/>
                  </a:lnTo>
                  <a:lnTo>
                    <a:pt x="18107702" y="1803400"/>
                  </a:lnTo>
                  <a:close/>
                </a:path>
              </a:pathLst>
            </a:custGeom>
            <a:solidFill>
              <a:srgbClr val="73C8B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077350" y="7884692"/>
            <a:ext cx="2958437" cy="557232"/>
            <a:chOff x="0" y="0"/>
            <a:chExt cx="19149102" cy="3606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49102" cy="3606800"/>
            </a:xfrm>
            <a:custGeom>
              <a:avLst/>
              <a:gdLst/>
              <a:ahLst/>
              <a:cxnLst/>
              <a:rect l="l" t="t" r="r" b="b"/>
              <a:pathLst>
                <a:path w="19149102" h="3606800">
                  <a:moveTo>
                    <a:pt x="19149102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149102" y="3606800"/>
                  </a:lnTo>
                  <a:lnTo>
                    <a:pt x="18107702" y="1803400"/>
                  </a:lnTo>
                  <a:close/>
                </a:path>
              </a:pathLst>
            </a:custGeom>
            <a:solidFill>
              <a:srgbClr val="73C8B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372721" y="5412641"/>
            <a:ext cx="2496193" cy="42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813" spc="562">
                <a:solidFill>
                  <a:srgbClr val="FFE57E"/>
                </a:solidFill>
                <a:latin typeface="Glacial Indifference Bold"/>
              </a:rPr>
              <a:t>CLUSTER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08472" y="6757251"/>
            <a:ext cx="2536286" cy="38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554" spc="510">
                <a:solidFill>
                  <a:srgbClr val="FFE57E"/>
                </a:solidFill>
                <a:latin typeface="Glacial Indifference Bold"/>
              </a:rPr>
              <a:t>CLUSTER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36970" y="7947024"/>
            <a:ext cx="2407789" cy="423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6"/>
              </a:lnSpc>
            </a:pPr>
            <a:r>
              <a:rPr lang="en-US" sz="2713" spc="542">
                <a:solidFill>
                  <a:srgbClr val="FFE57E"/>
                </a:solidFill>
                <a:latin typeface="Glacial Indifference Bold"/>
              </a:rPr>
              <a:t>CLUSTER 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2633" y="1130720"/>
            <a:ext cx="14762735" cy="80255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54914" y="4679363"/>
            <a:ext cx="10475486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65"/>
              </a:lnSpc>
            </a:pPr>
            <a:r>
              <a:rPr lang="en-US" sz="9150" dirty="0" err="1">
                <a:solidFill>
                  <a:srgbClr val="FFA800"/>
                </a:solidFill>
                <a:cs typeface="Arabica"/>
              </a:rPr>
              <a:t>ขอบคุณสำหรับการรับฟัง</a:t>
            </a:r>
            <a:r>
              <a:rPr lang="en-US" sz="9150" dirty="0">
                <a:solidFill>
                  <a:srgbClr val="FFA800"/>
                </a:solidFill>
                <a:cs typeface="Arabica"/>
              </a:rPr>
              <a:t>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322698">
            <a:off x="13773244" y="7559003"/>
            <a:ext cx="3766556" cy="12189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341118"/>
            <a:ext cx="3641361" cy="26946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421714">
            <a:off x="1290136" y="6873252"/>
            <a:ext cx="3126214" cy="193256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24574" y="1130720"/>
            <a:ext cx="2434726" cy="233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83747" y="964742"/>
            <a:ext cx="15120507" cy="83575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310871" cy="31900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988409">
            <a:off x="13780112" y="7856346"/>
            <a:ext cx="3406834" cy="10034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85243" y="4125727"/>
            <a:ext cx="10614526" cy="263594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339571" y="2623722"/>
            <a:ext cx="12299393" cy="1115066"/>
            <a:chOff x="0" y="0"/>
            <a:chExt cx="7284338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84338" cy="660400"/>
            </a:xfrm>
            <a:custGeom>
              <a:avLst/>
              <a:gdLst/>
              <a:ahLst/>
              <a:cxnLst/>
              <a:rect l="l" t="t" r="r" b="b"/>
              <a:pathLst>
                <a:path w="7284338" h="660400">
                  <a:moveTo>
                    <a:pt x="715987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159878" y="0"/>
                  </a:lnTo>
                  <a:cubicBezTo>
                    <a:pt x="7228458" y="0"/>
                    <a:pt x="7284338" y="55880"/>
                    <a:pt x="7284338" y="124460"/>
                  </a:cubicBezTo>
                  <a:lnTo>
                    <a:pt x="7284338" y="535940"/>
                  </a:lnTo>
                  <a:cubicBezTo>
                    <a:pt x="7284338" y="604520"/>
                    <a:pt x="7228458" y="660400"/>
                    <a:pt x="7159878" y="660400"/>
                  </a:cubicBezTo>
                  <a:close/>
                </a:path>
              </a:pathLst>
            </a:custGeom>
            <a:solidFill>
              <a:srgbClr val="326DB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485243" y="2894885"/>
            <a:ext cx="15443241" cy="123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600" dirty="0">
                <a:solidFill>
                  <a:srgbClr val="A9D9FF"/>
                </a:solidFill>
                <a:latin typeface="Pridi Regular" panose="020B0604020202020204" charset="-34"/>
                <a:cs typeface="Pridi Regular" panose="020B0604020202020204" charset="-34"/>
              </a:rPr>
              <a:t> 1. </a:t>
            </a:r>
            <a:r>
              <a:rPr lang="en-US" sz="3600" dirty="0" err="1">
                <a:solidFill>
                  <a:srgbClr val="A9D9FF"/>
                </a:solidFill>
                <a:latin typeface="Pridi Regular" panose="020B0604020202020204" charset="-34"/>
                <a:cs typeface="Pridi Regular" panose="020B0604020202020204" charset="-34"/>
              </a:rPr>
              <a:t>ทำการ</a:t>
            </a:r>
            <a:r>
              <a:rPr lang="en-US" sz="3600" dirty="0">
                <a:solidFill>
                  <a:srgbClr val="A9D9FF"/>
                </a:solidFill>
                <a:latin typeface="Pridi Regular" panose="020B0604020202020204" charset="-34"/>
                <a:cs typeface="Pridi Regular" panose="020B0604020202020204" charset="-34"/>
              </a:rPr>
              <a:t> import </a:t>
            </a:r>
            <a:r>
              <a:rPr lang="en-US" sz="3600" dirty="0" err="1">
                <a:solidFill>
                  <a:srgbClr val="A9D9FF"/>
                </a:solidFill>
                <a:latin typeface="Pridi Regular" panose="020B0604020202020204" charset="-34"/>
                <a:cs typeface="Pridi Regular" panose="020B0604020202020204" charset="-34"/>
              </a:rPr>
              <a:t>ไลบรารี</a:t>
            </a:r>
            <a:r>
              <a:rPr lang="en-US" sz="3600" dirty="0">
                <a:solidFill>
                  <a:srgbClr val="A9D9FF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3600" dirty="0" err="1">
                <a:solidFill>
                  <a:srgbClr val="A9D9FF"/>
                </a:solidFill>
                <a:latin typeface="Pridi Regular" panose="020B0604020202020204" charset="-34"/>
                <a:cs typeface="Pridi Regular" panose="020B0604020202020204" charset="-34"/>
              </a:rPr>
              <a:t>ที่จำเป็นต้องใช้สำหรับการทำรายงาน</a:t>
            </a:r>
            <a:endParaRPr lang="en-US" sz="3600" dirty="0">
              <a:solidFill>
                <a:srgbClr val="A9D9FF"/>
              </a:solidFill>
              <a:latin typeface="Pridi Regular" panose="020B0604020202020204" charset="-34"/>
              <a:cs typeface="Pridi Regular" panose="020B0604020202020204" charset="-34"/>
            </a:endParaRPr>
          </a:p>
          <a:p>
            <a:pPr algn="ctr">
              <a:lnSpc>
                <a:spcPts val="5280"/>
              </a:lnSpc>
            </a:pPr>
            <a:endParaRPr lang="en-US" sz="4200" dirty="0">
              <a:solidFill>
                <a:srgbClr val="A9D9FF"/>
              </a:solidFill>
              <a:latin typeface="Arabi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446">
            <a:off x="-927668" y="-6825163"/>
            <a:ext cx="19872358" cy="108033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80400" y="476970"/>
            <a:ext cx="2483089" cy="28392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974658" y="1028700"/>
            <a:ext cx="2698191" cy="25510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61681" y="4144328"/>
            <a:ext cx="12564637" cy="48551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2933" y="1019175"/>
            <a:ext cx="13662133" cy="172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 algn="ctr">
              <a:lnSpc>
                <a:spcPts val="7039"/>
              </a:lnSpc>
              <a:buAutoNum type="arabicPeriod" startAt="2"/>
            </a:pPr>
            <a:r>
              <a:rPr lang="en-US" sz="4000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import </a:t>
            </a:r>
            <a:r>
              <a:rPr lang="en-US" sz="4000" dirty="0" err="1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ไลบรารีต่างๆ</a:t>
            </a:r>
            <a:r>
              <a:rPr lang="en-US" sz="4000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4000" dirty="0" err="1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ที่ต้องใช้ในการให้สิทธิ์การเข้าถึง</a:t>
            </a:r>
            <a:r>
              <a:rPr lang="en-US" sz="4000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</a:p>
          <a:p>
            <a:pPr algn="ctr">
              <a:lnSpc>
                <a:spcPts val="7039"/>
              </a:lnSpc>
            </a:pPr>
            <a:r>
              <a:rPr lang="en-US" sz="4000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Google Drive </a:t>
            </a:r>
            <a:r>
              <a:rPr lang="en-US" sz="4000" dirty="0" err="1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ผ่านทาง</a:t>
            </a:r>
            <a:r>
              <a:rPr lang="en-US" sz="4000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  <a:r>
              <a:rPr lang="en-US" sz="4000" dirty="0" err="1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Colaboratory</a:t>
            </a:r>
            <a:r>
              <a:rPr lang="en-US" sz="4000" dirty="0">
                <a:solidFill>
                  <a:srgbClr val="006015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781" y="692819"/>
            <a:ext cx="16104439" cy="89013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866593" y="5473094"/>
            <a:ext cx="3942923" cy="37852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214871">
            <a:off x="311447" y="1295335"/>
            <a:ext cx="3695481" cy="11959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59187" y="4251934"/>
            <a:ext cx="13253296" cy="130688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498937" y="2293035"/>
            <a:ext cx="12308888" cy="1601617"/>
            <a:chOff x="0" y="0"/>
            <a:chExt cx="7289961" cy="9485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89961" cy="948561"/>
            </a:xfrm>
            <a:custGeom>
              <a:avLst/>
              <a:gdLst/>
              <a:ahLst/>
              <a:cxnLst/>
              <a:rect l="l" t="t" r="r" b="b"/>
              <a:pathLst>
                <a:path w="7289961" h="948561">
                  <a:moveTo>
                    <a:pt x="7165501" y="948560"/>
                  </a:moveTo>
                  <a:lnTo>
                    <a:pt x="124460" y="948560"/>
                  </a:lnTo>
                  <a:cubicBezTo>
                    <a:pt x="55880" y="948560"/>
                    <a:pt x="0" y="892680"/>
                    <a:pt x="0" y="8241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165501" y="0"/>
                  </a:lnTo>
                  <a:cubicBezTo>
                    <a:pt x="7234081" y="0"/>
                    <a:pt x="7289961" y="55880"/>
                    <a:pt x="7289961" y="124460"/>
                  </a:cubicBezTo>
                  <a:lnTo>
                    <a:pt x="7289961" y="824100"/>
                  </a:lnTo>
                  <a:cubicBezTo>
                    <a:pt x="7289961" y="892680"/>
                    <a:pt x="7234081" y="948561"/>
                    <a:pt x="7165501" y="948561"/>
                  </a:cubicBezTo>
                  <a:close/>
                </a:path>
              </a:pathLst>
            </a:custGeom>
            <a:solidFill>
              <a:srgbClr val="FFA8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813579" y="6053859"/>
            <a:ext cx="7330421" cy="320444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978959" y="2728103"/>
            <a:ext cx="11828866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000" dirty="0">
                <a:solidFill>
                  <a:srgbClr val="FFF2E6"/>
                </a:solidFill>
                <a:latin typeface="Pridi Regular" panose="020B0604020202020204" charset="-34"/>
                <a:cs typeface="Pridi Regular" panose="020B0604020202020204" charset="-34"/>
              </a:rPr>
              <a:t>3. </a:t>
            </a:r>
            <a:r>
              <a:rPr lang="en-US" sz="4000" dirty="0" err="1">
                <a:solidFill>
                  <a:srgbClr val="FFF2E6"/>
                </a:solidFill>
                <a:latin typeface="Pridi Regular" panose="020B0604020202020204" charset="-34"/>
                <a:cs typeface="Pridi Regular" panose="020B0604020202020204" charset="-34"/>
              </a:rPr>
              <a:t>ทำการ</a:t>
            </a:r>
            <a:r>
              <a:rPr lang="en-US" sz="4000" dirty="0">
                <a:solidFill>
                  <a:srgbClr val="FFF2E6"/>
                </a:solidFill>
                <a:latin typeface="Pridi Regular" panose="020B0604020202020204" charset="-34"/>
                <a:cs typeface="Pridi Regular" panose="020B0604020202020204" charset="-34"/>
              </a:rPr>
              <a:t> download </a:t>
            </a:r>
            <a:r>
              <a:rPr lang="en-US" sz="4000" dirty="0" err="1">
                <a:solidFill>
                  <a:srgbClr val="FFF2E6"/>
                </a:solidFill>
                <a:latin typeface="Pridi Regular" panose="020B0604020202020204" charset="-34"/>
                <a:cs typeface="Pridi Regular" panose="020B0604020202020204" charset="-34"/>
              </a:rPr>
              <a:t>ไฟล์ข้อมูล</a:t>
            </a:r>
            <a:r>
              <a:rPr lang="en-US" sz="4000" dirty="0">
                <a:solidFill>
                  <a:srgbClr val="FFF2E6"/>
                </a:solidFill>
                <a:latin typeface="Pridi Regular" panose="020B0604020202020204" charset="-34"/>
                <a:cs typeface="Pridi Regular" panose="020B0604020202020204" charset="-34"/>
              </a:rPr>
              <a:t> dataset </a:t>
            </a:r>
            <a:r>
              <a:rPr lang="en-US" sz="4000" dirty="0" err="1">
                <a:solidFill>
                  <a:srgbClr val="FFF2E6"/>
                </a:solidFill>
                <a:latin typeface="Pridi Regular" panose="020B0604020202020204" charset="-34"/>
                <a:cs typeface="Pridi Regular" panose="020B0604020202020204" charset="-34"/>
              </a:rPr>
              <a:t>ที่จำเป็นต้องใช้</a:t>
            </a:r>
            <a:r>
              <a:rPr lang="en-US" sz="4000" dirty="0">
                <a:solidFill>
                  <a:srgbClr val="FFF2E6"/>
                </a:solidFill>
                <a:latin typeface="Pridi Regular" panose="020B0604020202020204" charset="-34"/>
                <a:cs typeface="Pridi Regular" panose="020B0604020202020204" charset="-34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616" y="9489406"/>
            <a:ext cx="16104439" cy="62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cs typeface="Arabica"/>
              </a:rPr>
              <a:t>ที่มาของ dataset : https://www.kaggle.com/imakash3011/customer-personality-analysis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721</Words>
  <Application>Microsoft Office PowerPoint</Application>
  <PresentationFormat>Custom</PresentationFormat>
  <Paragraphs>151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Arabica</vt:lpstr>
      <vt:lpstr>Athiti SemiBold</vt:lpstr>
      <vt:lpstr>Arial</vt:lpstr>
      <vt:lpstr>Glacial Indifference Bold</vt:lpstr>
      <vt:lpstr>Calibri</vt:lpstr>
      <vt:lpstr>Pridi Regular</vt:lpstr>
      <vt:lpstr>Garuda Bold</vt:lpstr>
      <vt:lpstr>Maitree SemiBold</vt:lpstr>
      <vt:lpstr>Mitr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การวิเคราะห์กลุ่มลูกค้า (Customer Personality Analysis)</dc:title>
  <cp:lastModifiedBy>supassara phimonphan</cp:lastModifiedBy>
  <cp:revision>4</cp:revision>
  <dcterms:created xsi:type="dcterms:W3CDTF">2006-08-16T00:00:00Z</dcterms:created>
  <dcterms:modified xsi:type="dcterms:W3CDTF">2021-11-26T11:16:16Z</dcterms:modified>
  <dc:identifier>DAEwpAH-Vbw</dc:identifier>
</cp:coreProperties>
</file>